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879" r:id="rId5"/>
  </p:sldMasterIdLst>
  <p:notesMasterIdLst>
    <p:notesMasterId r:id="rId24"/>
  </p:notesMasterIdLst>
  <p:sldIdLst>
    <p:sldId id="256" r:id="rId6"/>
    <p:sldId id="304" r:id="rId7"/>
    <p:sldId id="273" r:id="rId8"/>
    <p:sldId id="258" r:id="rId9"/>
    <p:sldId id="277" r:id="rId10"/>
    <p:sldId id="278" r:id="rId11"/>
    <p:sldId id="281" r:id="rId12"/>
    <p:sldId id="265" r:id="rId13"/>
    <p:sldId id="267" r:id="rId14"/>
    <p:sldId id="288" r:id="rId15"/>
    <p:sldId id="283" r:id="rId16"/>
    <p:sldId id="296" r:id="rId17"/>
    <p:sldId id="291" r:id="rId18"/>
    <p:sldId id="280" r:id="rId19"/>
    <p:sldId id="282" r:id="rId20"/>
    <p:sldId id="289" r:id="rId21"/>
    <p:sldId id="302"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Rebecca K." initials="LRK" lastIdx="1" clrIdx="0">
    <p:extLst>
      <p:ext uri="{19B8F6BF-5375-455C-9EA6-DF929625EA0E}">
        <p15:presenceInfo xmlns:p15="http://schemas.microsoft.com/office/powerpoint/2012/main" userId="S::rebecca.lawrence@willistowerswatson.com::fdcbd0be-757e-4c30-a3f5-271e5e297c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B3269-AE47-5844-B3B3-D908983C9D54}" v="2" dt="2022-07-05T19:07:02.998"/>
    <p1510:client id="{5B99616B-A031-47CF-8225-C03D87DD90BC}" v="79" dt="2022-07-19T17:30:33.448"/>
    <p1510:client id="{77BCF382-6676-6A15-79FB-0945AB91C7E9}" v="116" dt="2022-07-21T14:09:48.863"/>
    <p1510:client id="{BF3414D7-75AD-E810-D194-C93031FFC34D}" v="94" dt="2023-07-09T16:26:51.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Downs" userId="S::jdowns@sffcfoundation.org::750fbc34-7e05-427c-89e6-fc2cdb816eca" providerId="AD" clId="Web-{5B99616B-A031-47CF-8225-C03D87DD90BC}"/>
    <pc:docChg chg="addSld delSld modSld addMainMaster">
      <pc:chgData name="Jackie Downs" userId="S::jdowns@sffcfoundation.org::750fbc34-7e05-427c-89e6-fc2cdb816eca" providerId="AD" clId="Web-{5B99616B-A031-47CF-8225-C03D87DD90BC}" dt="2022-07-19T17:30:33.448" v="77" actId="14100"/>
      <pc:docMkLst>
        <pc:docMk/>
      </pc:docMkLst>
      <pc:sldChg chg="new del">
        <pc:chgData name="Jackie Downs" userId="S::jdowns@sffcfoundation.org::750fbc34-7e05-427c-89e6-fc2cdb816eca" providerId="AD" clId="Web-{5B99616B-A031-47CF-8225-C03D87DD90BC}" dt="2022-07-19T17:28:37.741" v="2"/>
        <pc:sldMkLst>
          <pc:docMk/>
          <pc:sldMk cId="2061667803" sldId="303"/>
        </pc:sldMkLst>
      </pc:sldChg>
      <pc:sldChg chg="delSp modSp add">
        <pc:chgData name="Jackie Downs" userId="S::jdowns@sffcfoundation.org::750fbc34-7e05-427c-89e6-fc2cdb816eca" providerId="AD" clId="Web-{5B99616B-A031-47CF-8225-C03D87DD90BC}" dt="2022-07-19T17:30:33.448" v="77" actId="14100"/>
        <pc:sldMkLst>
          <pc:docMk/>
          <pc:sldMk cId="544267041" sldId="304"/>
        </pc:sldMkLst>
        <pc:spChg chg="mod">
          <ac:chgData name="Jackie Downs" userId="S::jdowns@sffcfoundation.org::750fbc34-7e05-427c-89e6-fc2cdb816eca" providerId="AD" clId="Web-{5B99616B-A031-47CF-8225-C03D87DD90BC}" dt="2022-07-19T17:30:33.448" v="77" actId="14100"/>
          <ac:spMkLst>
            <pc:docMk/>
            <pc:sldMk cId="544267041" sldId="304"/>
            <ac:spMk id="3" creationId="{E49CE19C-49B5-634E-87F7-459B9EE66B03}"/>
          </ac:spMkLst>
        </pc:spChg>
        <pc:picChg chg="mod">
          <ac:chgData name="Jackie Downs" userId="S::jdowns@sffcfoundation.org::750fbc34-7e05-427c-89e6-fc2cdb816eca" providerId="AD" clId="Web-{5B99616B-A031-47CF-8225-C03D87DD90BC}" dt="2022-07-19T17:30:11.322" v="76" actId="1076"/>
          <ac:picMkLst>
            <pc:docMk/>
            <pc:sldMk cId="544267041" sldId="304"/>
            <ac:picMk id="7" creationId="{06CF38EF-5512-3641-9D9E-26E4B02CBA2F}"/>
          </ac:picMkLst>
        </pc:picChg>
        <pc:picChg chg="del">
          <ac:chgData name="Jackie Downs" userId="S::jdowns@sffcfoundation.org::750fbc34-7e05-427c-89e6-fc2cdb816eca" providerId="AD" clId="Web-{5B99616B-A031-47CF-8225-C03D87DD90BC}" dt="2022-07-19T17:29:24.305" v="3"/>
          <ac:picMkLst>
            <pc:docMk/>
            <pc:sldMk cId="544267041" sldId="304"/>
            <ac:picMk id="11" creationId="{B96C803C-F7A7-534F-8387-131F6646A671}"/>
          </ac:picMkLst>
        </pc:picChg>
      </pc:sldChg>
      <pc:sldMasterChg chg="add addSldLayout">
        <pc:chgData name="Jackie Downs" userId="S::jdowns@sffcfoundation.org::750fbc34-7e05-427c-89e6-fc2cdb816eca" providerId="AD" clId="Web-{5B99616B-A031-47CF-8225-C03D87DD90BC}" dt="2022-07-19T17:28:33.647" v="1"/>
        <pc:sldMasterMkLst>
          <pc:docMk/>
          <pc:sldMasterMk cId="3869383038" sldId="2147483879"/>
        </pc:sldMasterMkLst>
        <pc:sldLayoutChg chg="add">
          <pc:chgData name="Jackie Downs" userId="S::jdowns@sffcfoundation.org::750fbc34-7e05-427c-89e6-fc2cdb816eca" providerId="AD" clId="Web-{5B99616B-A031-47CF-8225-C03D87DD90BC}" dt="2022-07-19T17:28:33.647" v="1"/>
          <pc:sldLayoutMkLst>
            <pc:docMk/>
            <pc:sldMasterMk cId="3869383038" sldId="2147483879"/>
            <pc:sldLayoutMk cId="3962134233" sldId="2147483880"/>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2834444122" sldId="2147483881"/>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1475564733" sldId="2147483882"/>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2436603945" sldId="2147483883"/>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3653338692" sldId="2147483884"/>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2003710894" sldId="2147483885"/>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993125749" sldId="2147483886"/>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624808093" sldId="2147483887"/>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3884605854" sldId="2147483888"/>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3897137025" sldId="2147483889"/>
          </pc:sldLayoutMkLst>
        </pc:sldLayoutChg>
        <pc:sldLayoutChg chg="add">
          <pc:chgData name="Jackie Downs" userId="S::jdowns@sffcfoundation.org::750fbc34-7e05-427c-89e6-fc2cdb816eca" providerId="AD" clId="Web-{5B99616B-A031-47CF-8225-C03D87DD90BC}" dt="2022-07-19T17:28:33.647" v="1"/>
          <pc:sldLayoutMkLst>
            <pc:docMk/>
            <pc:sldMasterMk cId="3869383038" sldId="2147483879"/>
            <pc:sldLayoutMk cId="1008667790" sldId="2147483890"/>
          </pc:sldLayoutMkLst>
        </pc:sldLayoutChg>
      </pc:sldMasterChg>
    </pc:docChg>
  </pc:docChgLst>
  <pc:docChgLst>
    <pc:chgData name="Jackie Downs" userId="S::jdowns@sffcfoundation.org::750fbc34-7e05-427c-89e6-fc2cdb816eca" providerId="AD" clId="Web-{77BCF382-6676-6A15-79FB-0945AB91C7E9}"/>
    <pc:docChg chg="modSld">
      <pc:chgData name="Jackie Downs" userId="S::jdowns@sffcfoundation.org::750fbc34-7e05-427c-89e6-fc2cdb816eca" providerId="AD" clId="Web-{77BCF382-6676-6A15-79FB-0945AB91C7E9}" dt="2022-07-21T14:09:48.863" v="114" actId="14100"/>
      <pc:docMkLst>
        <pc:docMk/>
      </pc:docMkLst>
      <pc:sldChg chg="modSp">
        <pc:chgData name="Jackie Downs" userId="S::jdowns@sffcfoundation.org::750fbc34-7e05-427c-89e6-fc2cdb816eca" providerId="AD" clId="Web-{77BCF382-6676-6A15-79FB-0945AB91C7E9}" dt="2022-07-21T14:04:00.805" v="8" actId="20577"/>
        <pc:sldMkLst>
          <pc:docMk/>
          <pc:sldMk cId="2662749125" sldId="280"/>
        </pc:sldMkLst>
        <pc:spChg chg="mod">
          <ac:chgData name="Jackie Downs" userId="S::jdowns@sffcfoundation.org::750fbc34-7e05-427c-89e6-fc2cdb816eca" providerId="AD" clId="Web-{77BCF382-6676-6A15-79FB-0945AB91C7E9}" dt="2022-07-21T14:04:00.805" v="8" actId="20577"/>
          <ac:spMkLst>
            <pc:docMk/>
            <pc:sldMk cId="2662749125" sldId="280"/>
            <ac:spMk id="3" creationId="{403DC199-4332-B843-997C-091E9559199B}"/>
          </ac:spMkLst>
        </pc:spChg>
      </pc:sldChg>
      <pc:sldChg chg="modSp">
        <pc:chgData name="Jackie Downs" userId="S::jdowns@sffcfoundation.org::750fbc34-7e05-427c-89e6-fc2cdb816eca" providerId="AD" clId="Web-{77BCF382-6676-6A15-79FB-0945AB91C7E9}" dt="2022-07-21T14:07:12.295" v="111" actId="20577"/>
        <pc:sldMkLst>
          <pc:docMk/>
          <pc:sldMk cId="193618947" sldId="283"/>
        </pc:sldMkLst>
        <pc:spChg chg="mod">
          <ac:chgData name="Jackie Downs" userId="S::jdowns@sffcfoundation.org::750fbc34-7e05-427c-89e6-fc2cdb816eca" providerId="AD" clId="Web-{77BCF382-6676-6A15-79FB-0945AB91C7E9}" dt="2022-07-21T14:07:12.295" v="111" actId="20577"/>
          <ac:spMkLst>
            <pc:docMk/>
            <pc:sldMk cId="193618947" sldId="283"/>
            <ac:spMk id="3" creationId="{1FFBC4AB-FE87-4842-99B1-EB139EE22FCF}"/>
          </ac:spMkLst>
        </pc:spChg>
      </pc:sldChg>
      <pc:sldChg chg="modSp">
        <pc:chgData name="Jackie Downs" userId="S::jdowns@sffcfoundation.org::750fbc34-7e05-427c-89e6-fc2cdb816eca" providerId="AD" clId="Web-{77BCF382-6676-6A15-79FB-0945AB91C7E9}" dt="2022-07-21T14:05:32.026" v="75" actId="20577"/>
        <pc:sldMkLst>
          <pc:docMk/>
          <pc:sldMk cId="876330179" sldId="291"/>
        </pc:sldMkLst>
        <pc:spChg chg="mod">
          <ac:chgData name="Jackie Downs" userId="S::jdowns@sffcfoundation.org::750fbc34-7e05-427c-89e6-fc2cdb816eca" providerId="AD" clId="Web-{77BCF382-6676-6A15-79FB-0945AB91C7E9}" dt="2022-07-21T14:05:32.026" v="75" actId="20577"/>
          <ac:spMkLst>
            <pc:docMk/>
            <pc:sldMk cId="876330179" sldId="291"/>
            <ac:spMk id="3" creationId="{229C937C-C31E-5247-AB84-B131F1F53614}"/>
          </ac:spMkLst>
        </pc:spChg>
      </pc:sldChg>
      <pc:sldChg chg="modSp">
        <pc:chgData name="Jackie Downs" userId="S::jdowns@sffcfoundation.org::750fbc34-7e05-427c-89e6-fc2cdb816eca" providerId="AD" clId="Web-{77BCF382-6676-6A15-79FB-0945AB91C7E9}" dt="2022-07-21T14:05:45.058" v="76" actId="20577"/>
        <pc:sldMkLst>
          <pc:docMk/>
          <pc:sldMk cId="1940700513" sldId="296"/>
        </pc:sldMkLst>
        <pc:spChg chg="mod">
          <ac:chgData name="Jackie Downs" userId="S::jdowns@sffcfoundation.org::750fbc34-7e05-427c-89e6-fc2cdb816eca" providerId="AD" clId="Web-{77BCF382-6676-6A15-79FB-0945AB91C7E9}" dt="2022-07-21T14:05:45.058" v="76" actId="20577"/>
          <ac:spMkLst>
            <pc:docMk/>
            <pc:sldMk cId="1940700513" sldId="296"/>
            <ac:spMk id="3" creationId="{00000000-0000-0000-0000-000000000000}"/>
          </ac:spMkLst>
        </pc:spChg>
      </pc:sldChg>
      <pc:sldChg chg="delSp modSp">
        <pc:chgData name="Jackie Downs" userId="S::jdowns@sffcfoundation.org::750fbc34-7e05-427c-89e6-fc2cdb816eca" providerId="AD" clId="Web-{77BCF382-6676-6A15-79FB-0945AB91C7E9}" dt="2022-07-21T14:03:28.929" v="5" actId="20577"/>
        <pc:sldMkLst>
          <pc:docMk/>
          <pc:sldMk cId="215834169" sldId="299"/>
        </pc:sldMkLst>
        <pc:spChg chg="mod">
          <ac:chgData name="Jackie Downs" userId="S::jdowns@sffcfoundation.org::750fbc34-7e05-427c-89e6-fc2cdb816eca" providerId="AD" clId="Web-{77BCF382-6676-6A15-79FB-0945AB91C7E9}" dt="2022-07-21T14:03:28.929" v="5" actId="20577"/>
          <ac:spMkLst>
            <pc:docMk/>
            <pc:sldMk cId="215834169" sldId="299"/>
            <ac:spMk id="3" creationId="{BA74F84C-7033-4C9D-BDE9-6FC4CE8AFDA0}"/>
          </ac:spMkLst>
        </pc:spChg>
        <pc:picChg chg="del">
          <ac:chgData name="Jackie Downs" userId="S::jdowns@sffcfoundation.org::750fbc34-7e05-427c-89e6-fc2cdb816eca" providerId="AD" clId="Web-{77BCF382-6676-6A15-79FB-0945AB91C7E9}" dt="2022-07-21T14:03:18.053" v="0"/>
          <ac:picMkLst>
            <pc:docMk/>
            <pc:sldMk cId="215834169" sldId="299"/>
            <ac:picMk id="5" creationId="{F29A608C-E12F-4314-9543-373645E6297C}"/>
          </ac:picMkLst>
        </pc:picChg>
      </pc:sldChg>
      <pc:sldChg chg="modSp">
        <pc:chgData name="Jackie Downs" userId="S::jdowns@sffcfoundation.org::750fbc34-7e05-427c-89e6-fc2cdb816eca" providerId="AD" clId="Web-{77BCF382-6676-6A15-79FB-0945AB91C7E9}" dt="2022-07-21T14:09:48.863" v="114" actId="14100"/>
        <pc:sldMkLst>
          <pc:docMk/>
          <pc:sldMk cId="544267041" sldId="304"/>
        </pc:sldMkLst>
        <pc:spChg chg="mod">
          <ac:chgData name="Jackie Downs" userId="S::jdowns@sffcfoundation.org::750fbc34-7e05-427c-89e6-fc2cdb816eca" providerId="AD" clId="Web-{77BCF382-6676-6A15-79FB-0945AB91C7E9}" dt="2022-07-21T14:09:48.863" v="114" actId="14100"/>
          <ac:spMkLst>
            <pc:docMk/>
            <pc:sldMk cId="544267041" sldId="304"/>
            <ac:spMk id="3" creationId="{E49CE19C-49B5-634E-87F7-459B9EE66B03}"/>
          </ac:spMkLst>
        </pc:spChg>
        <pc:picChg chg="mod">
          <ac:chgData name="Jackie Downs" userId="S::jdowns@sffcfoundation.org::750fbc34-7e05-427c-89e6-fc2cdb816eca" providerId="AD" clId="Web-{77BCF382-6676-6A15-79FB-0945AB91C7E9}" dt="2022-07-21T14:09:38.456" v="113" actId="1076"/>
          <ac:picMkLst>
            <pc:docMk/>
            <pc:sldMk cId="544267041" sldId="304"/>
            <ac:picMk id="5" creationId="{C31EDC00-8156-9B4A-AB15-CE087BACE7EF}"/>
          </ac:picMkLst>
        </pc:picChg>
      </pc:sldChg>
    </pc:docChg>
  </pc:docChgLst>
  <pc:docChgLst>
    <pc:chgData name="Jackie Downs" userId="S::jdowns@sffcfoundation.org::750fbc34-7e05-427c-89e6-fc2cdb816eca" providerId="AD" clId="Web-{BF3414D7-75AD-E810-D194-C93031FFC34D}"/>
    <pc:docChg chg="modSld">
      <pc:chgData name="Jackie Downs" userId="S::jdowns@sffcfoundation.org::750fbc34-7e05-427c-89e6-fc2cdb816eca" providerId="AD" clId="Web-{BF3414D7-75AD-E810-D194-C93031FFC34D}" dt="2023-07-09T16:26:51.875" v="87" actId="20577"/>
      <pc:docMkLst>
        <pc:docMk/>
      </pc:docMkLst>
      <pc:sldChg chg="modSp">
        <pc:chgData name="Jackie Downs" userId="S::jdowns@sffcfoundation.org::750fbc34-7e05-427c-89e6-fc2cdb816eca" providerId="AD" clId="Web-{BF3414D7-75AD-E810-D194-C93031FFC34D}" dt="2023-07-09T16:18:33.596" v="1" actId="20577"/>
        <pc:sldMkLst>
          <pc:docMk/>
          <pc:sldMk cId="638758829" sldId="256"/>
        </pc:sldMkLst>
        <pc:spChg chg="mod">
          <ac:chgData name="Jackie Downs" userId="S::jdowns@sffcfoundation.org::750fbc34-7e05-427c-89e6-fc2cdb816eca" providerId="AD" clId="Web-{BF3414D7-75AD-E810-D194-C93031FFC34D}" dt="2023-07-09T16:18:33.596" v="1" actId="20577"/>
          <ac:spMkLst>
            <pc:docMk/>
            <pc:sldMk cId="638758829" sldId="256"/>
            <ac:spMk id="3" creationId="{F8D1AF64-EF74-4E5B-9B32-4B5601406369}"/>
          </ac:spMkLst>
        </pc:spChg>
      </pc:sldChg>
      <pc:sldChg chg="modSp">
        <pc:chgData name="Jackie Downs" userId="S::jdowns@sffcfoundation.org::750fbc34-7e05-427c-89e6-fc2cdb816eca" providerId="AD" clId="Web-{BF3414D7-75AD-E810-D194-C93031FFC34D}" dt="2023-07-09T16:21:08.069" v="13" actId="20577"/>
        <pc:sldMkLst>
          <pc:docMk/>
          <pc:sldMk cId="3359468886" sldId="258"/>
        </pc:sldMkLst>
        <pc:spChg chg="mod">
          <ac:chgData name="Jackie Downs" userId="S::jdowns@sffcfoundation.org::750fbc34-7e05-427c-89e6-fc2cdb816eca" providerId="AD" clId="Web-{BF3414D7-75AD-E810-D194-C93031FFC34D}" dt="2023-07-09T16:21:08.069" v="13" actId="20577"/>
          <ac:spMkLst>
            <pc:docMk/>
            <pc:sldMk cId="3359468886" sldId="258"/>
            <ac:spMk id="2" creationId="{86BEAF7C-431C-6528-67F1-96BE71FACE52}"/>
          </ac:spMkLst>
        </pc:spChg>
      </pc:sldChg>
      <pc:sldChg chg="modSp">
        <pc:chgData name="Jackie Downs" userId="S::jdowns@sffcfoundation.org::750fbc34-7e05-427c-89e6-fc2cdb816eca" providerId="AD" clId="Web-{BF3414D7-75AD-E810-D194-C93031FFC34D}" dt="2023-07-09T16:26:09.061" v="68" actId="20577"/>
        <pc:sldMkLst>
          <pc:docMk/>
          <pc:sldMk cId="193618947" sldId="283"/>
        </pc:sldMkLst>
        <pc:spChg chg="mod">
          <ac:chgData name="Jackie Downs" userId="S::jdowns@sffcfoundation.org::750fbc34-7e05-427c-89e6-fc2cdb816eca" providerId="AD" clId="Web-{BF3414D7-75AD-E810-D194-C93031FFC34D}" dt="2023-07-09T16:26:09.061" v="68" actId="20577"/>
          <ac:spMkLst>
            <pc:docMk/>
            <pc:sldMk cId="193618947" sldId="283"/>
            <ac:spMk id="3" creationId="{1FFBC4AB-FE87-4842-99B1-EB139EE22FCF}"/>
          </ac:spMkLst>
        </pc:spChg>
      </pc:sldChg>
      <pc:sldChg chg="modSp">
        <pc:chgData name="Jackie Downs" userId="S::jdowns@sffcfoundation.org::750fbc34-7e05-427c-89e6-fc2cdb816eca" providerId="AD" clId="Web-{BF3414D7-75AD-E810-D194-C93031FFC34D}" dt="2023-07-09T16:26:51.875" v="87" actId="20577"/>
        <pc:sldMkLst>
          <pc:docMk/>
          <pc:sldMk cId="1940700513" sldId="296"/>
        </pc:sldMkLst>
        <pc:spChg chg="mod">
          <ac:chgData name="Jackie Downs" userId="S::jdowns@sffcfoundation.org::750fbc34-7e05-427c-89e6-fc2cdb816eca" providerId="AD" clId="Web-{BF3414D7-75AD-E810-D194-C93031FFC34D}" dt="2023-07-09T16:26:51.875" v="87" actId="20577"/>
          <ac:spMkLst>
            <pc:docMk/>
            <pc:sldMk cId="1940700513" sldId="296"/>
            <ac:spMk id="3" creationId="{00000000-0000-0000-0000-000000000000}"/>
          </ac:spMkLst>
        </pc:spChg>
      </pc:sldChg>
      <pc:sldChg chg="modSp">
        <pc:chgData name="Jackie Downs" userId="S::jdowns@sffcfoundation.org::750fbc34-7e05-427c-89e6-fc2cdb816eca" providerId="AD" clId="Web-{BF3414D7-75AD-E810-D194-C93031FFC34D}" dt="2023-07-09T16:18:57.503" v="3" actId="20577"/>
        <pc:sldMkLst>
          <pc:docMk/>
          <pc:sldMk cId="544267041" sldId="304"/>
        </pc:sldMkLst>
        <pc:spChg chg="mod">
          <ac:chgData name="Jackie Downs" userId="S::jdowns@sffcfoundation.org::750fbc34-7e05-427c-89e6-fc2cdb816eca" providerId="AD" clId="Web-{BF3414D7-75AD-E810-D194-C93031FFC34D}" dt="2023-07-09T16:18:57.503" v="3" actId="20577"/>
          <ac:spMkLst>
            <pc:docMk/>
            <pc:sldMk cId="544267041" sldId="304"/>
            <ac:spMk id="3" creationId="{E49CE19C-49B5-634E-87F7-459B9EE66B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56007-0A9A-4105-B2E9-231A4F8EE98C}" type="datetimeFigureOut">
              <a:rPr lang="en-US"/>
              <a:t>7/9/2023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E189-55ED-4BB0-B5EE-609D8A82630C}" type="slidenum">
              <a:rPr lang="en-US"/>
              <a:t>‹#›</a:t>
            </a:fld>
            <a:endParaRPr lang="en-US"/>
          </a:p>
        </p:txBody>
      </p:sp>
    </p:spTree>
    <p:extLst>
      <p:ext uri="{BB962C8B-B14F-4D97-AF65-F5344CB8AC3E}">
        <p14:creationId xmlns:p14="http://schemas.microsoft.com/office/powerpoint/2010/main" val="2810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2021-2022</a:t>
            </a:r>
          </a:p>
        </p:txBody>
      </p:sp>
      <p:sp>
        <p:nvSpPr>
          <p:cNvPr id="4" name="Slide Number Placeholder 3"/>
          <p:cNvSpPr>
            <a:spLocks noGrp="1"/>
          </p:cNvSpPr>
          <p:nvPr>
            <p:ph type="sldNum" sz="quarter" idx="5"/>
          </p:nvPr>
        </p:nvSpPr>
        <p:spPr/>
        <p:txBody>
          <a:bodyPr/>
          <a:lstStyle/>
          <a:p>
            <a:fld id="{D4A3E189-55ED-4BB0-B5EE-609D8A82630C}" type="slidenum">
              <a:rPr lang="en-US"/>
              <a:t>1</a:t>
            </a:fld>
            <a:endParaRPr lang="en-US"/>
          </a:p>
        </p:txBody>
      </p:sp>
    </p:spTree>
    <p:extLst>
      <p:ext uri="{BB962C8B-B14F-4D97-AF65-F5344CB8AC3E}">
        <p14:creationId xmlns:p14="http://schemas.microsoft.com/office/powerpoint/2010/main" val="30033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endParaRPr lang="en-US">
              <a:cs typeface="Calibri"/>
            </a:endParaRPr>
          </a:p>
          <a:p>
            <a:pPr>
              <a:spcBef>
                <a:spcPts val="1000"/>
              </a:spcBef>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D4A3E189-55ED-4BB0-B5EE-609D8A82630C}" type="slidenum">
              <a:rPr lang="en-US"/>
              <a:t>11</a:t>
            </a:fld>
            <a:endParaRPr lang="en-US"/>
          </a:p>
        </p:txBody>
      </p:sp>
    </p:spTree>
    <p:extLst>
      <p:ext uri="{BB962C8B-B14F-4D97-AF65-F5344CB8AC3E}">
        <p14:creationId xmlns:p14="http://schemas.microsoft.com/office/powerpoint/2010/main" val="399945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7286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6707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597367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806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286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1910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90525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6679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7/9/2023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2134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444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7/9/2023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7556473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815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4366039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5333869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0371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312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2A54C80-263E-416B-A8E0-580EDEADCBDC}" type="datetimeFigureOut">
              <a:rPr lang="en-US" smtClean="0"/>
              <a:t>7/9/2023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19954A3-9DFD-4C44-94BA-B95130A3BA1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480809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7/9/2023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84605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89713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0866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8803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407021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948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2419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3347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90283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859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356033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7/9/2023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938303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abbypaints.com/wholesale-chalk-paint/"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sffcfoundation.org/pf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groups/partneringforeternity/" TargetMode="External"/><Relationship Id="rId2" Type="http://schemas.openxmlformats.org/officeDocument/2006/relationships/hyperlink" Target="https://sffcfoundation.org/pfe/ne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fixthetaxtreaty.org/2016/1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otatech.wordpress.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eachertoolkit.me/2015/05/23/identifying-and-developing-leadership-talent-by-teachertoolkit/"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99901D5A-B216-470E-BF4D-8752F83551C4}"/>
              </a:ext>
            </a:extLst>
          </p:cNvPr>
          <p:cNvPicPr>
            <a:picLocks noChangeAspect="1"/>
          </p:cNvPicPr>
          <p:nvPr/>
        </p:nvPicPr>
        <p:blipFill>
          <a:blip r:embed="rId3"/>
          <a:stretch>
            <a:fillRect/>
          </a:stretch>
        </p:blipFill>
        <p:spPr>
          <a:xfrm>
            <a:off x="3373703" y="-1499"/>
            <a:ext cx="4039658" cy="4032602"/>
          </a:xfrm>
          <a:prstGeom prst="rect">
            <a:avLst/>
          </a:prstGeom>
        </p:spPr>
      </p:pic>
      <p:sp>
        <p:nvSpPr>
          <p:cNvPr id="2" name="Title 1">
            <a:extLst>
              <a:ext uri="{FF2B5EF4-FFF2-40B4-BE49-F238E27FC236}">
                <a16:creationId xmlns:a16="http://schemas.microsoft.com/office/drawing/2014/main" id="{C070D5FD-4E1A-5347-B428-42884AD3211A}"/>
              </a:ext>
            </a:extLst>
          </p:cNvPr>
          <p:cNvSpPr>
            <a:spLocks noGrp="1"/>
          </p:cNvSpPr>
          <p:nvPr>
            <p:ph type="ctrTitle"/>
          </p:nvPr>
        </p:nvSpPr>
        <p:spPr>
          <a:xfrm>
            <a:off x="1317793" y="3745173"/>
            <a:ext cx="8343900" cy="957523"/>
          </a:xfrm>
        </p:spPr>
        <p:txBody>
          <a:bodyPr/>
          <a:lstStyle/>
          <a:p>
            <a:pPr algn="ctr"/>
            <a:r>
              <a:rPr lang="en-US" sz="4800" dirty="0"/>
              <a:t>Coordinator</a:t>
            </a:r>
            <a:br>
              <a:rPr lang="en-US" sz="4800" dirty="0"/>
            </a:br>
            <a:r>
              <a:rPr lang="en-US" sz="3200" dirty="0"/>
              <a:t>(Grades 9-12)</a:t>
            </a:r>
          </a:p>
        </p:txBody>
      </p:sp>
      <p:sp>
        <p:nvSpPr>
          <p:cNvPr id="3" name="TextBox 2">
            <a:extLst>
              <a:ext uri="{FF2B5EF4-FFF2-40B4-BE49-F238E27FC236}">
                <a16:creationId xmlns:a16="http://schemas.microsoft.com/office/drawing/2014/main" id="{F8D1AF64-EF74-4E5B-9B32-4B5601406369}"/>
              </a:ext>
            </a:extLst>
          </p:cNvPr>
          <p:cNvSpPr txBox="1"/>
          <p:nvPr/>
        </p:nvSpPr>
        <p:spPr>
          <a:xfrm>
            <a:off x="4917743" y="464478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2023-2024</a:t>
            </a:r>
          </a:p>
        </p:txBody>
      </p:sp>
    </p:spTree>
    <p:extLst>
      <p:ext uri="{BB962C8B-B14F-4D97-AF65-F5344CB8AC3E}">
        <p14:creationId xmlns:p14="http://schemas.microsoft.com/office/powerpoint/2010/main" val="63875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4AB4697-6A44-4B7A-BA63-5F75566689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25741" y="2080510"/>
            <a:ext cx="1685499" cy="2258706"/>
          </a:xfrm>
          <a:prstGeom prst="rect">
            <a:avLst/>
          </a:prstGeom>
        </p:spPr>
      </p:pic>
      <p:sp>
        <p:nvSpPr>
          <p:cNvPr id="2" name="Title 1">
            <a:extLst>
              <a:ext uri="{FF2B5EF4-FFF2-40B4-BE49-F238E27FC236}">
                <a16:creationId xmlns:a16="http://schemas.microsoft.com/office/drawing/2014/main" id="{75D4BB25-6C57-4F41-88E6-2EF87EB01ACB}"/>
              </a:ext>
            </a:extLst>
          </p:cNvPr>
          <p:cNvSpPr>
            <a:spLocks noGrp="1"/>
          </p:cNvSpPr>
          <p:nvPr>
            <p:ph type="title"/>
          </p:nvPr>
        </p:nvSpPr>
        <p:spPr>
          <a:xfrm>
            <a:off x="717053" y="744440"/>
            <a:ext cx="8753355" cy="851348"/>
          </a:xfrm>
        </p:spPr>
        <p:txBody>
          <a:bodyPr>
            <a:normAutofit/>
          </a:bodyPr>
          <a:lstStyle/>
          <a:p>
            <a:pPr algn="ctr"/>
            <a:r>
              <a:rPr lang="en-US" dirty="0"/>
              <a:t>Qualifying Unit</a:t>
            </a:r>
          </a:p>
        </p:txBody>
      </p:sp>
      <p:sp>
        <p:nvSpPr>
          <p:cNvPr id="3" name="Content Placeholder 2">
            <a:extLst>
              <a:ext uri="{FF2B5EF4-FFF2-40B4-BE49-F238E27FC236}">
                <a16:creationId xmlns:a16="http://schemas.microsoft.com/office/drawing/2014/main" id="{7E0962B0-BFBB-2341-AF54-AEC325C8F210}"/>
              </a:ext>
            </a:extLst>
          </p:cNvPr>
          <p:cNvSpPr>
            <a:spLocks noGrp="1"/>
          </p:cNvSpPr>
          <p:nvPr>
            <p:ph idx="1"/>
          </p:nvPr>
        </p:nvSpPr>
        <p:spPr>
          <a:xfrm>
            <a:off x="773919" y="1478509"/>
            <a:ext cx="8423538" cy="4414679"/>
          </a:xfrm>
        </p:spPr>
        <p:txBody>
          <a:bodyPr vert="horz" lIns="45720" tIns="45720" rIns="45720" bIns="45720" rtlCol="0" anchor="t">
            <a:normAutofit fontScale="92500" lnSpcReduction="20000"/>
          </a:bodyPr>
          <a:lstStyle/>
          <a:p>
            <a:pPr marL="0" indent="0">
              <a:buNone/>
            </a:pPr>
            <a:r>
              <a:rPr lang="en-US" sz="2000" b="1" dirty="0">
                <a:solidFill>
                  <a:srgbClr val="0070C0"/>
                </a:solidFill>
              </a:rPr>
              <a:t>                  QU = 2 visit/service hours </a:t>
            </a:r>
            <a:r>
              <a:rPr lang="en-US" sz="2000" b="1" i="1" dirty="0">
                <a:solidFill>
                  <a:srgbClr val="0070C0"/>
                </a:solidFill>
              </a:rPr>
              <a:t>and</a:t>
            </a:r>
            <a:r>
              <a:rPr lang="en-US" sz="2000" b="1" dirty="0">
                <a:solidFill>
                  <a:srgbClr val="0070C0"/>
                </a:solidFill>
              </a:rPr>
              <a:t> a written reflection</a:t>
            </a:r>
          </a:p>
          <a:p>
            <a:pPr marL="0" indent="0">
              <a:buNone/>
            </a:pPr>
            <a:endParaRPr lang="en-US" dirty="0"/>
          </a:p>
          <a:p>
            <a:pPr marL="285750" indent="-285750">
              <a:buFont typeface="Wingdings" charset="2"/>
              <a:buChar char="v"/>
            </a:pPr>
            <a:r>
              <a:rPr lang="en-US" dirty="0"/>
              <a:t>14 QU's required each term </a:t>
            </a:r>
          </a:p>
          <a:p>
            <a:pPr marL="0" indent="0">
              <a:buNone/>
            </a:pPr>
            <a:endParaRPr lang="en-US" dirty="0"/>
          </a:p>
          <a:p>
            <a:pPr>
              <a:buFont typeface="Wingdings" panose="05000000000000000000" pitchFamily="2" charset="2"/>
              <a:buChar char="v"/>
            </a:pPr>
            <a:r>
              <a:rPr lang="en-US" dirty="0"/>
              <a:t>1 Q</a:t>
            </a:r>
            <a:r>
              <a:rPr lang="en-US" b="1" dirty="0"/>
              <a:t>U </a:t>
            </a:r>
            <a:r>
              <a:rPr lang="en-US" dirty="0"/>
              <a:t>allowed </a:t>
            </a:r>
            <a:r>
              <a:rPr lang="en-US" u="sng" dirty="0"/>
              <a:t>per week</a:t>
            </a:r>
            <a:r>
              <a:rPr lang="en-US" dirty="0"/>
              <a:t>      </a:t>
            </a:r>
          </a:p>
          <a:p>
            <a:pPr marL="0" indent="0">
              <a:buNone/>
            </a:pPr>
            <a:r>
              <a:rPr lang="en-US" dirty="0"/>
              <a:t>           </a:t>
            </a:r>
          </a:p>
          <a:p>
            <a:pPr>
              <a:buFont typeface="Wingdings" panose="05000000000000000000" pitchFamily="2" charset="2"/>
              <a:buChar char="v"/>
            </a:pPr>
            <a:r>
              <a:rPr lang="en-US" sz="1800" dirty="0"/>
              <a:t>With the same mentor </a:t>
            </a:r>
            <a:r>
              <a:rPr lang="en-US" dirty="0"/>
              <a:t>every week</a:t>
            </a:r>
            <a:endParaRPr lang="en-US" sz="1800" dirty="0"/>
          </a:p>
          <a:p>
            <a:pPr>
              <a:buFont typeface="Wingdings" panose="05000000000000000000" pitchFamily="2" charset="2"/>
              <a:buChar char="v"/>
            </a:pPr>
            <a:endParaRPr lang="en-US" dirty="0"/>
          </a:p>
          <a:p>
            <a:pPr>
              <a:buFont typeface="Wingdings" panose="05000000000000000000" pitchFamily="2" charset="2"/>
              <a:buChar char="v"/>
            </a:pPr>
            <a:r>
              <a:rPr lang="en-US" sz="1800" dirty="0"/>
              <a:t>Interactive and in a home environment</a:t>
            </a:r>
            <a:r>
              <a:rPr lang="en-US" dirty="0"/>
              <a:t> </a:t>
            </a:r>
          </a:p>
          <a:p>
            <a:pPr marL="457200" lvl="1" indent="0">
              <a:buNone/>
            </a:pPr>
            <a:r>
              <a:rPr lang="en-US" sz="1800" i="1" dirty="0"/>
              <a:t> (Virtual visits will not count towards QU requirements)</a:t>
            </a:r>
          </a:p>
          <a:p>
            <a:pPr marL="457200" lvl="1" indent="0">
              <a:buNone/>
            </a:pPr>
            <a:endParaRPr lang="en-US" sz="1800" i="1" dirty="0"/>
          </a:p>
          <a:p>
            <a:pPr marL="0" indent="0">
              <a:buNone/>
            </a:pPr>
            <a:endParaRPr lang="en-US" sz="1800" dirty="0"/>
          </a:p>
          <a:p>
            <a:pPr marL="0" indent="0" algn="ctr">
              <a:buNone/>
            </a:pPr>
            <a:r>
              <a:rPr lang="en-US" b="1" dirty="0"/>
              <a:t>PFE scholarship will NOT be paid to students not completing 14 QUs</a:t>
            </a:r>
          </a:p>
          <a:p>
            <a:endParaRPr lang="en-US" dirty="0"/>
          </a:p>
        </p:txBody>
      </p:sp>
    </p:spTree>
    <p:extLst>
      <p:ext uri="{BB962C8B-B14F-4D97-AF65-F5344CB8AC3E}">
        <p14:creationId xmlns:p14="http://schemas.microsoft.com/office/powerpoint/2010/main" val="82711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C88C-2412-C54D-BB32-18881C5A8C34}"/>
              </a:ext>
            </a:extLst>
          </p:cNvPr>
          <p:cNvSpPr>
            <a:spLocks noGrp="1"/>
          </p:cNvSpPr>
          <p:nvPr>
            <p:ph type="title"/>
          </p:nvPr>
        </p:nvSpPr>
        <p:spPr>
          <a:xfrm>
            <a:off x="677334" y="609600"/>
            <a:ext cx="8596668" cy="885568"/>
          </a:xfrm>
        </p:spPr>
        <p:txBody>
          <a:bodyPr/>
          <a:lstStyle/>
          <a:p>
            <a:pPr algn="ctr"/>
            <a:r>
              <a:rPr lang="en-US" dirty="0"/>
              <a:t>Reflections</a:t>
            </a:r>
          </a:p>
        </p:txBody>
      </p:sp>
      <p:sp>
        <p:nvSpPr>
          <p:cNvPr id="3" name="Content Placeholder 2">
            <a:extLst>
              <a:ext uri="{FF2B5EF4-FFF2-40B4-BE49-F238E27FC236}">
                <a16:creationId xmlns:a16="http://schemas.microsoft.com/office/drawing/2014/main" id="{1FFBC4AB-FE87-4842-99B1-EB139EE22FCF}"/>
              </a:ext>
            </a:extLst>
          </p:cNvPr>
          <p:cNvSpPr>
            <a:spLocks noGrp="1"/>
          </p:cNvSpPr>
          <p:nvPr>
            <p:ph idx="1"/>
          </p:nvPr>
        </p:nvSpPr>
        <p:spPr>
          <a:xfrm>
            <a:off x="679071" y="1721074"/>
            <a:ext cx="8860436" cy="4587642"/>
          </a:xfrm>
        </p:spPr>
        <p:txBody>
          <a:bodyPr vert="horz" lIns="45720" tIns="45720" rIns="45720" bIns="45720" rtlCol="0" anchor="t">
            <a:normAutofit/>
          </a:bodyPr>
          <a:lstStyle/>
          <a:p>
            <a:pPr marL="0" indent="0">
              <a:buNone/>
            </a:pPr>
            <a:r>
              <a:rPr lang="en-US" sz="1800" b="1" dirty="0"/>
              <a:t>Reflections </a:t>
            </a:r>
            <a:r>
              <a:rPr lang="en-US" b="1" dirty="0"/>
              <a:t>should </a:t>
            </a:r>
            <a:r>
              <a:rPr lang="en-US" sz="1800" b="1" dirty="0"/>
              <a:t>be </a:t>
            </a:r>
            <a:r>
              <a:rPr lang="en-US" b="1" dirty="0"/>
              <a:t>submitted online</a:t>
            </a:r>
            <a:r>
              <a:rPr lang="en-US" sz="1800" b="1" dirty="0"/>
              <a:t> </a:t>
            </a:r>
            <a:r>
              <a:rPr lang="en-US" b="1" dirty="0"/>
              <a:t>immediately upon completion</a:t>
            </a:r>
            <a:r>
              <a:rPr lang="en-US" sz="1800" b="1" dirty="0"/>
              <a:t> of </a:t>
            </a:r>
            <a:r>
              <a:rPr lang="en-US" b="1" dirty="0"/>
              <a:t>each week's visit.</a:t>
            </a:r>
            <a:endParaRPr lang="en-US" sz="1300" b="1" dirty="0"/>
          </a:p>
          <a:p>
            <a:pPr marL="0" lvl="1" indent="0">
              <a:buNone/>
            </a:pPr>
            <a:endParaRPr lang="en-US" sz="1800" dirty="0"/>
          </a:p>
          <a:p>
            <a:pPr marL="0" indent="0">
              <a:buNone/>
            </a:pPr>
            <a:r>
              <a:rPr lang="en-US" sz="1800" b="1" dirty="0"/>
              <a:t>Platform is mobile friendly</a:t>
            </a:r>
            <a:r>
              <a:rPr lang="en-US" sz="1800" dirty="0"/>
              <a:t> – encourage students to utilize mobile devices </a:t>
            </a:r>
            <a:r>
              <a:rPr lang="en-US" dirty="0"/>
              <a:t>to complete reflection with their mentor the last few minutes of their visit</a:t>
            </a:r>
            <a:r>
              <a:rPr lang="en-US" sz="1800" dirty="0"/>
              <a:t>.</a:t>
            </a:r>
          </a:p>
          <a:p>
            <a:pPr marL="0" indent="0">
              <a:buNone/>
            </a:pPr>
            <a:endParaRPr lang="en-US" dirty="0"/>
          </a:p>
          <a:p>
            <a:pPr marL="0" indent="0">
              <a:buNone/>
            </a:pPr>
            <a:r>
              <a:rPr lang="en-US" sz="1800" dirty="0"/>
              <a:t>Reflections should be dispositioned </a:t>
            </a:r>
            <a:r>
              <a:rPr lang="en-US" sz="1800" b="1" dirty="0"/>
              <a:t>weekly</a:t>
            </a:r>
            <a:r>
              <a:rPr lang="en-US" sz="1800" dirty="0"/>
              <a:t> by</a:t>
            </a:r>
            <a:r>
              <a:rPr lang="en-US" dirty="0"/>
              <a:t> the coordinator. Students will be able to edit rejected reflections, then re-submit for approval (but only within a 2-week window of original submission)</a:t>
            </a:r>
          </a:p>
          <a:p>
            <a:pPr marL="0" indent="0">
              <a:buNone/>
            </a:pPr>
            <a:endParaRPr lang="en-US" sz="1800" dirty="0"/>
          </a:p>
          <a:p>
            <a:pPr marL="0" indent="0">
              <a:buNone/>
            </a:pPr>
            <a:r>
              <a:rPr lang="en-US" dirty="0"/>
              <a:t>Email notifications are sent to coordinator and student any time there is a reflection transaction.</a:t>
            </a:r>
            <a:endParaRPr lang="en-US" sz="1800" dirty="0"/>
          </a:p>
          <a:p>
            <a:pPr marL="0" indent="0">
              <a:buNone/>
            </a:pPr>
            <a:endParaRPr lang="en-US" sz="1800" dirty="0"/>
          </a:p>
          <a:p>
            <a:pPr marL="264795" lvl="1"/>
            <a:endParaRPr lang="en-US" dirty="0"/>
          </a:p>
        </p:txBody>
      </p:sp>
    </p:spTree>
    <p:extLst>
      <p:ext uri="{BB962C8B-B14F-4D97-AF65-F5344CB8AC3E}">
        <p14:creationId xmlns:p14="http://schemas.microsoft.com/office/powerpoint/2010/main" val="19361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Unacceptable Activities</a:t>
            </a:r>
          </a:p>
        </p:txBody>
      </p:sp>
      <p:sp>
        <p:nvSpPr>
          <p:cNvPr id="3" name="Content Placeholder 2"/>
          <p:cNvSpPr>
            <a:spLocks noGrp="1"/>
          </p:cNvSpPr>
          <p:nvPr>
            <p:ph idx="1"/>
          </p:nvPr>
        </p:nvSpPr>
        <p:spPr>
          <a:xfrm>
            <a:off x="745698" y="1320353"/>
            <a:ext cx="8984724" cy="5350341"/>
          </a:xfrm>
        </p:spPr>
        <p:txBody>
          <a:bodyPr vert="horz" lIns="45720" tIns="45720" rIns="45720" bIns="45720" rtlCol="0" anchor="t">
            <a:normAutofit/>
          </a:bodyPr>
          <a:lstStyle/>
          <a:p>
            <a:pPr marL="0" indent="0">
              <a:buNone/>
            </a:pPr>
            <a:r>
              <a:rPr lang="en-US" b="1" dirty="0"/>
              <a:t>T</a:t>
            </a:r>
            <a:r>
              <a:rPr lang="en-US" dirty="0"/>
              <a:t>hese</a:t>
            </a:r>
            <a:r>
              <a:rPr lang="en-US" sz="1800" dirty="0"/>
              <a:t> </a:t>
            </a:r>
            <a:r>
              <a:rPr lang="en-US" dirty="0"/>
              <a:t>activities will</a:t>
            </a:r>
            <a:r>
              <a:rPr lang="en-US" sz="1800" dirty="0"/>
              <a:t> </a:t>
            </a:r>
            <a:r>
              <a:rPr lang="en-US" sz="1800" u="sng" dirty="0"/>
              <a:t>not</a:t>
            </a:r>
            <a:r>
              <a:rPr lang="en-US" sz="1800" dirty="0"/>
              <a:t> be awarded with scholarship:</a:t>
            </a:r>
            <a:endParaRPr lang="en-US" dirty="0"/>
          </a:p>
          <a:p>
            <a:pPr marL="0" indent="0">
              <a:buNone/>
            </a:pPr>
            <a:endParaRPr lang="en-US" dirty="0"/>
          </a:p>
          <a:p>
            <a:pPr>
              <a:buFont typeface="Wingdings" panose="020B0602020104020603" pitchFamily="34" charset="0"/>
              <a:buChar char="v"/>
            </a:pPr>
            <a:r>
              <a:rPr lang="en-US" dirty="0"/>
              <a:t>Watching TV</a:t>
            </a:r>
            <a:r>
              <a:rPr lang="en-US" i="1" dirty="0"/>
              <a:t> </a:t>
            </a:r>
            <a:endParaRPr lang="en-US" dirty="0"/>
          </a:p>
          <a:p>
            <a:pPr>
              <a:buFont typeface="Wingdings" panose="020B0602020104020603" pitchFamily="34" charset="0"/>
              <a:buChar char="v"/>
            </a:pPr>
            <a:r>
              <a:rPr lang="en-US" dirty="0"/>
              <a:t>Being on your phone or ignoring your mentor</a:t>
            </a:r>
          </a:p>
          <a:p>
            <a:pPr>
              <a:buFont typeface="Wingdings" panose="020B0602020104020603" pitchFamily="34" charset="0"/>
              <a:buChar char="v"/>
            </a:pPr>
            <a:r>
              <a:rPr lang="en-US" dirty="0"/>
              <a:t>Visiting your mentor’s home while he/she is away</a:t>
            </a:r>
          </a:p>
          <a:p>
            <a:pPr>
              <a:buFont typeface="Wingdings" panose="020B0602020104020603" pitchFamily="34" charset="0"/>
              <a:buChar char="v"/>
            </a:pPr>
            <a:r>
              <a:rPr lang="en-US" dirty="0"/>
              <a:t>Mentor's being paired with more than one student</a:t>
            </a:r>
          </a:p>
          <a:p>
            <a:pPr>
              <a:buFont typeface="Wingdings" panose="020B0602020104020603" pitchFamily="34" charset="0"/>
              <a:buChar char="v"/>
            </a:pPr>
            <a:r>
              <a:rPr lang="en-US" dirty="0">
                <a:latin typeface="Trebuchet MS"/>
              </a:rPr>
              <a:t>Virtual visits</a:t>
            </a:r>
            <a:endParaRPr lang="en-US" dirty="0">
              <a:ea typeface="+mn-lt"/>
              <a:cs typeface="+mn-lt"/>
            </a:endParaRPr>
          </a:p>
          <a:p>
            <a:pPr>
              <a:buFont typeface="Wingdings" panose="020B0602020104020603" pitchFamily="34" charset="0"/>
              <a:buChar char="v"/>
            </a:pPr>
            <a:r>
              <a:rPr lang="en-US" dirty="0"/>
              <a:t>Bouncing between mentors (you should have only one mentor per year, unless something unfortunate happens where you need to switch mentors)</a:t>
            </a:r>
          </a:p>
          <a:p>
            <a:pPr>
              <a:buFont typeface="Wingdings" panose="020B0602020104020603" pitchFamily="34" charset="0"/>
              <a:buChar char="v"/>
            </a:pPr>
            <a:r>
              <a:rPr lang="en-US" dirty="0"/>
              <a:t>Time spent at a school event, cleaning church/school, assisting in classroom, entertainment venue, or during Sabbath hours</a:t>
            </a:r>
          </a:p>
          <a:p>
            <a:pPr marL="0" indent="0">
              <a:buNone/>
            </a:pPr>
            <a:endParaRPr lang="en-US"/>
          </a:p>
          <a:p>
            <a:pPr marL="0" indent="0">
              <a:buNone/>
            </a:pPr>
            <a:endParaRPr lang="en-US"/>
          </a:p>
        </p:txBody>
      </p:sp>
    </p:spTree>
    <p:extLst>
      <p:ext uri="{BB962C8B-B14F-4D97-AF65-F5344CB8AC3E}">
        <p14:creationId xmlns:p14="http://schemas.microsoft.com/office/powerpoint/2010/main" val="194070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40B0-B844-1B49-8387-DF229D713E6A}"/>
              </a:ext>
            </a:extLst>
          </p:cNvPr>
          <p:cNvSpPr>
            <a:spLocks noGrp="1"/>
          </p:cNvSpPr>
          <p:nvPr>
            <p:ph type="title"/>
          </p:nvPr>
        </p:nvSpPr>
        <p:spPr>
          <a:xfrm>
            <a:off x="677334" y="609600"/>
            <a:ext cx="8596668" cy="945487"/>
          </a:xfrm>
        </p:spPr>
        <p:txBody>
          <a:bodyPr/>
          <a:lstStyle/>
          <a:p>
            <a:pPr algn="ctr"/>
            <a:r>
              <a:rPr lang="en-US" dirty="0"/>
              <a:t>Scholarship Payments</a:t>
            </a:r>
          </a:p>
        </p:txBody>
      </p:sp>
      <p:sp>
        <p:nvSpPr>
          <p:cNvPr id="3" name="Content Placeholder 2">
            <a:extLst>
              <a:ext uri="{FF2B5EF4-FFF2-40B4-BE49-F238E27FC236}">
                <a16:creationId xmlns:a16="http://schemas.microsoft.com/office/drawing/2014/main" id="{229C937C-C31E-5247-AB84-B131F1F53614}"/>
              </a:ext>
            </a:extLst>
          </p:cNvPr>
          <p:cNvSpPr>
            <a:spLocks noGrp="1"/>
          </p:cNvSpPr>
          <p:nvPr>
            <p:ph idx="1"/>
          </p:nvPr>
        </p:nvSpPr>
        <p:spPr>
          <a:xfrm>
            <a:off x="677334" y="1269883"/>
            <a:ext cx="8903742" cy="4779250"/>
          </a:xfrm>
        </p:spPr>
        <p:txBody>
          <a:bodyPr vert="horz" lIns="91440" tIns="45720" rIns="91440" bIns="45720" rtlCol="0" anchor="t">
            <a:normAutofit/>
          </a:bodyPr>
          <a:lstStyle/>
          <a:p>
            <a:pPr marL="0" indent="0">
              <a:buNone/>
            </a:pPr>
            <a:endParaRPr lang="en-US"/>
          </a:p>
          <a:p>
            <a:pPr marL="0" indent="0">
              <a:buNone/>
            </a:pPr>
            <a:r>
              <a:rPr lang="en-US" dirty="0"/>
              <a:t>Scholarship funded visits can begin once all training is complete.</a:t>
            </a:r>
            <a:endParaRPr lang="en-US" dirty="0">
              <a:ea typeface="+mn-lt"/>
              <a:cs typeface="+mn-lt"/>
            </a:endParaRPr>
          </a:p>
          <a:p>
            <a:pPr>
              <a:buFont typeface="Wingdings"/>
              <a:buChar char="v"/>
            </a:pPr>
            <a:r>
              <a:rPr lang="en-US" dirty="0"/>
              <a:t>The reporting website will automatically track visits based on </a:t>
            </a:r>
            <a:r>
              <a:rPr lang="en-US" u="sng" dirty="0"/>
              <a:t>approved</a:t>
            </a:r>
            <a:r>
              <a:rPr lang="en-US" dirty="0"/>
              <a:t> reflections.</a:t>
            </a:r>
            <a:endParaRPr lang="en-US" dirty="0">
              <a:ea typeface="+mn-lt"/>
              <a:cs typeface="+mn-lt"/>
            </a:endParaRPr>
          </a:p>
          <a:p>
            <a:pPr>
              <a:buFont typeface="Wingdings"/>
              <a:buChar char="v"/>
            </a:pPr>
            <a:endParaRPr lang="en-US" dirty="0">
              <a:ea typeface="+mn-lt"/>
              <a:cs typeface="+mn-lt"/>
            </a:endParaRPr>
          </a:p>
          <a:p>
            <a:pPr>
              <a:buFont typeface="Wingdings"/>
              <a:buChar char="v"/>
            </a:pPr>
            <a:r>
              <a:rPr lang="en-US" b="1" u="sng" dirty="0">
                <a:ea typeface="+mn-lt"/>
                <a:cs typeface="+mn-lt"/>
              </a:rPr>
              <a:t>Students that do not complete all 14 QU's will not receive scholarship payment</a:t>
            </a:r>
            <a:r>
              <a:rPr lang="en-US" u="sng" dirty="0">
                <a:ea typeface="+mn-lt"/>
                <a:cs typeface="+mn-lt"/>
              </a:rPr>
              <a:t>.</a:t>
            </a:r>
          </a:p>
          <a:p>
            <a:pPr>
              <a:buFont typeface="Wingdings"/>
              <a:buChar char="v"/>
            </a:pPr>
            <a:endParaRPr lang="en-US" u="sng" dirty="0">
              <a:ea typeface="+mn-lt"/>
              <a:cs typeface="+mn-lt"/>
            </a:endParaRPr>
          </a:p>
          <a:p>
            <a:pPr>
              <a:buFont typeface="Wingdings"/>
              <a:buChar char="v"/>
            </a:pPr>
            <a:r>
              <a:rPr lang="en-US" dirty="0">
                <a:ea typeface="+mn-lt"/>
                <a:cs typeface="+mn-lt"/>
              </a:rPr>
              <a:t>Scholarship payments will automatically be sent to your school (January/May).</a:t>
            </a:r>
          </a:p>
          <a:p>
            <a:pPr>
              <a:buFont typeface="Wingdings"/>
              <a:buChar char="v"/>
            </a:pPr>
            <a:endParaRPr lang="en-US" dirty="0"/>
          </a:p>
          <a:p>
            <a:pPr>
              <a:buFont typeface="Wingdings"/>
              <a:buChar char="v"/>
            </a:pPr>
            <a:r>
              <a:rPr lang="en-US" dirty="0"/>
              <a:t>SFFC Foundation funds 70%, your school fundraises 30% of PFE scholarship.</a:t>
            </a:r>
          </a:p>
          <a:p>
            <a:pPr>
              <a:buFont typeface="Wingdings"/>
              <a:buChar char="v"/>
            </a:pPr>
            <a:endParaRPr lang="en-US"/>
          </a:p>
          <a:p>
            <a:pPr>
              <a:buFont typeface="Wingdings"/>
              <a:buChar char="v"/>
            </a:pPr>
            <a:endParaRPr lang="en-US"/>
          </a:p>
          <a:p>
            <a:pPr lvl="1">
              <a:buFont typeface="Wingdings"/>
              <a:buChar char="v"/>
            </a:pPr>
            <a:endParaRPr lang="en-US"/>
          </a:p>
          <a:p>
            <a:pPr marL="0" indent="0">
              <a:buNone/>
            </a:pPr>
            <a:endParaRPr lang="en-US"/>
          </a:p>
        </p:txBody>
      </p:sp>
    </p:spTree>
    <p:extLst>
      <p:ext uri="{BB962C8B-B14F-4D97-AF65-F5344CB8AC3E}">
        <p14:creationId xmlns:p14="http://schemas.microsoft.com/office/powerpoint/2010/main" val="87633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B294-E2B2-8543-852E-168740C49EF8}"/>
              </a:ext>
            </a:extLst>
          </p:cNvPr>
          <p:cNvSpPr>
            <a:spLocks noGrp="1"/>
          </p:cNvSpPr>
          <p:nvPr>
            <p:ph type="title"/>
          </p:nvPr>
        </p:nvSpPr>
        <p:spPr/>
        <p:txBody>
          <a:bodyPr/>
          <a:lstStyle/>
          <a:p>
            <a:pPr algn="ctr"/>
            <a:r>
              <a:rPr lang="en-US" dirty="0"/>
              <a:t>Scholarship Allocation</a:t>
            </a:r>
          </a:p>
        </p:txBody>
      </p:sp>
      <p:sp>
        <p:nvSpPr>
          <p:cNvPr id="3" name="Content Placeholder 2">
            <a:extLst>
              <a:ext uri="{FF2B5EF4-FFF2-40B4-BE49-F238E27FC236}">
                <a16:creationId xmlns:a16="http://schemas.microsoft.com/office/drawing/2014/main" id="{403DC199-4332-B843-997C-091E9559199B}"/>
              </a:ext>
            </a:extLst>
          </p:cNvPr>
          <p:cNvSpPr>
            <a:spLocks noGrp="1"/>
          </p:cNvSpPr>
          <p:nvPr>
            <p:ph idx="1"/>
          </p:nvPr>
        </p:nvSpPr>
        <p:spPr>
          <a:xfrm>
            <a:off x="677334" y="1420674"/>
            <a:ext cx="9116224" cy="4273568"/>
          </a:xfrm>
        </p:spPr>
        <p:txBody>
          <a:bodyPr vert="horz" lIns="45720" tIns="45720" rIns="45720" bIns="45720" rtlCol="0" anchor="t">
            <a:normAutofit/>
          </a:bodyPr>
          <a:lstStyle/>
          <a:p>
            <a:pPr marL="0" indent="0">
              <a:buNone/>
            </a:pPr>
            <a:endParaRPr lang="en-US" dirty="0"/>
          </a:p>
          <a:p>
            <a:pPr marL="0" indent="0">
              <a:buNone/>
            </a:pPr>
            <a:endParaRPr lang="en-US" dirty="0"/>
          </a:p>
          <a:p>
            <a:pPr>
              <a:buFont typeface="Wingdings" panose="020B0602020104020603" pitchFamily="34" charset="0"/>
              <a:buChar char="v"/>
            </a:pPr>
            <a:r>
              <a:rPr lang="en-US" sz="1800" dirty="0"/>
              <a:t>PFE</a:t>
            </a:r>
            <a:r>
              <a:rPr lang="en-US" dirty="0"/>
              <a:t> scholarship</a:t>
            </a:r>
            <a:r>
              <a:rPr lang="en-US" sz="1800" dirty="0"/>
              <a:t> money may </a:t>
            </a:r>
            <a:r>
              <a:rPr lang="en-US" sz="1800" i="1" dirty="0"/>
              <a:t>only </a:t>
            </a:r>
            <a:r>
              <a:rPr lang="en-US" sz="1800" dirty="0"/>
              <a:t>be applied to students’ tuition accounts. </a:t>
            </a:r>
            <a:endParaRPr lang="en-US" dirty="0"/>
          </a:p>
          <a:p>
            <a:pPr>
              <a:buFont typeface="Wingdings" panose="020B0602020104020603" pitchFamily="34" charset="0"/>
              <a:buChar char="v"/>
            </a:pPr>
            <a:endParaRPr lang="en-US" dirty="0"/>
          </a:p>
          <a:p>
            <a:pPr>
              <a:buFont typeface="Wingdings" panose="020B0602020104020603" pitchFamily="34" charset="0"/>
              <a:buChar char="v"/>
            </a:pPr>
            <a:r>
              <a:rPr lang="en-US" sz="1800" dirty="0"/>
              <a:t>PFE</a:t>
            </a:r>
            <a:r>
              <a:rPr lang="en-US" dirty="0"/>
              <a:t> scholarship</a:t>
            </a:r>
            <a:r>
              <a:rPr lang="en-US" sz="1800" dirty="0"/>
              <a:t> money is </a:t>
            </a:r>
            <a:r>
              <a:rPr lang="en-US" sz="1800" b="1" dirty="0"/>
              <a:t>not </a:t>
            </a:r>
            <a:r>
              <a:rPr lang="en-US" sz="1800" dirty="0"/>
              <a:t>to go towards expenses such as books, classroom needs, field trips, uniforms, etc. </a:t>
            </a:r>
          </a:p>
          <a:p>
            <a:pPr>
              <a:buFont typeface="Wingdings" panose="020B0602020104020603" pitchFamily="34" charset="0"/>
              <a:buChar char="v"/>
            </a:pPr>
            <a:endParaRPr lang="en-US" dirty="0"/>
          </a:p>
          <a:p>
            <a:pPr>
              <a:buFont typeface="Wingdings" panose="020B0602020104020603" pitchFamily="34" charset="0"/>
              <a:buChar char="v"/>
            </a:pPr>
            <a:r>
              <a:rPr lang="en-US" sz="1800" dirty="0"/>
              <a:t>If a student leaves your school with a PFE credit to </a:t>
            </a:r>
            <a:r>
              <a:rPr lang="en-US" dirty="0"/>
              <a:t>his/her</a:t>
            </a:r>
            <a:r>
              <a:rPr lang="en-US" sz="1800" dirty="0"/>
              <a:t> account, that money may </a:t>
            </a:r>
            <a:r>
              <a:rPr lang="en-US" sz="1800" b="1" dirty="0"/>
              <a:t>not </a:t>
            </a:r>
            <a:r>
              <a:rPr lang="en-US" sz="1800" dirty="0"/>
              <a:t>be paid out in cash. The extra tuition assistance may be put toward your 30% fundraising. </a:t>
            </a:r>
          </a:p>
          <a:p>
            <a:pPr>
              <a:buFont typeface="Wingdings" panose="020B0602020104020603" pitchFamily="34" charset="0"/>
              <a:buChar char="v"/>
            </a:pPr>
            <a:endParaRPr lang="en-US" dirty="0"/>
          </a:p>
          <a:p>
            <a:pPr>
              <a:buFont typeface="Wingdings" panose="020B0602020104020603" pitchFamily="34" charset="0"/>
              <a:buChar char="v"/>
            </a:pPr>
            <a:endParaRPr lang="en-US"/>
          </a:p>
          <a:p>
            <a:endParaRPr lang="en-US"/>
          </a:p>
        </p:txBody>
      </p:sp>
    </p:spTree>
    <p:extLst>
      <p:ext uri="{BB962C8B-B14F-4D97-AF65-F5344CB8AC3E}">
        <p14:creationId xmlns:p14="http://schemas.microsoft.com/office/powerpoint/2010/main" val="266274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03A-7D0A-FA4B-9C30-6E0774063963}"/>
              </a:ext>
            </a:extLst>
          </p:cNvPr>
          <p:cNvSpPr>
            <a:spLocks noGrp="1"/>
          </p:cNvSpPr>
          <p:nvPr>
            <p:ph type="title"/>
          </p:nvPr>
        </p:nvSpPr>
        <p:spPr/>
        <p:txBody>
          <a:bodyPr/>
          <a:lstStyle/>
          <a:p>
            <a:r>
              <a:rPr lang="en-US"/>
              <a:t>Support for Students, Parents &amp; Mentors</a:t>
            </a:r>
          </a:p>
        </p:txBody>
      </p:sp>
      <p:sp>
        <p:nvSpPr>
          <p:cNvPr id="3" name="Content Placeholder 2">
            <a:extLst>
              <a:ext uri="{FF2B5EF4-FFF2-40B4-BE49-F238E27FC236}">
                <a16:creationId xmlns:a16="http://schemas.microsoft.com/office/drawing/2014/main" id="{EE44E697-CA00-8245-89F7-DBD98EE1DB4B}"/>
              </a:ext>
            </a:extLst>
          </p:cNvPr>
          <p:cNvSpPr>
            <a:spLocks noGrp="1"/>
          </p:cNvSpPr>
          <p:nvPr>
            <p:ph idx="1"/>
          </p:nvPr>
        </p:nvSpPr>
        <p:spPr>
          <a:xfrm>
            <a:off x="675132" y="1489057"/>
            <a:ext cx="9366921" cy="5073594"/>
          </a:xfrm>
        </p:spPr>
        <p:txBody>
          <a:bodyPr vert="horz" lIns="45720" tIns="45720" rIns="45720" bIns="45720" rtlCol="0" anchor="t">
            <a:normAutofit lnSpcReduction="10000"/>
          </a:bodyPr>
          <a:lstStyle/>
          <a:p>
            <a:pPr marL="0" indent="0" algn="ctr">
              <a:buNone/>
            </a:pPr>
            <a:r>
              <a:rPr lang="en-US" sz="2400" dirty="0">
                <a:solidFill>
                  <a:schemeClr val="accent5">
                    <a:lumMod val="60000"/>
                    <a:lumOff val="40000"/>
                  </a:schemeClr>
                </a:solidFill>
                <a:latin typeface="Jokerman"/>
              </a:rPr>
              <a:t>Make it fun!</a:t>
            </a:r>
            <a:r>
              <a:rPr lang="en-US" sz="2400" dirty="0">
                <a:solidFill>
                  <a:schemeClr val="accent2"/>
                </a:solidFill>
                <a:latin typeface="Jokerman"/>
              </a:rPr>
              <a:t> </a:t>
            </a:r>
          </a:p>
          <a:p>
            <a:pPr marL="0" indent="0" algn="ctr">
              <a:buNone/>
            </a:pPr>
            <a:r>
              <a:rPr lang="en-US" dirty="0"/>
              <a:t>Check out our "Resources" page: </a:t>
            </a:r>
            <a:r>
              <a:rPr lang="en-US" dirty="0">
                <a:ea typeface="+mn-lt"/>
                <a:cs typeface="+mn-lt"/>
              </a:rPr>
              <a:t>sffcfoundation.org/</a:t>
            </a:r>
            <a:r>
              <a:rPr lang="en-US" dirty="0" err="1">
                <a:ea typeface="+mn-lt"/>
                <a:cs typeface="+mn-lt"/>
              </a:rPr>
              <a:t>pfe</a:t>
            </a:r>
            <a:endParaRPr lang="en-US">
              <a:ea typeface="+mn-lt"/>
              <a:cs typeface="+mn-lt"/>
            </a:endParaRPr>
          </a:p>
          <a:p>
            <a:pPr marL="0" indent="0">
              <a:buNone/>
            </a:pPr>
            <a:endParaRPr lang="en-US" dirty="0">
              <a:latin typeface="Trebuchet MS"/>
            </a:endParaRPr>
          </a:p>
          <a:p>
            <a:pPr marL="0" indent="0" algn="ctr">
              <a:buNone/>
            </a:pPr>
            <a:r>
              <a:rPr lang="en-US" sz="2400" dirty="0">
                <a:solidFill>
                  <a:schemeClr val="tx2">
                    <a:lumMod val="60000"/>
                    <a:lumOff val="40000"/>
                  </a:schemeClr>
                </a:solidFill>
                <a:latin typeface="Jokerman"/>
              </a:rPr>
              <a:t>Be creative! </a:t>
            </a:r>
          </a:p>
          <a:p>
            <a:pPr marL="0" indent="0">
              <a:buNone/>
            </a:pPr>
            <a:r>
              <a:rPr lang="en-US" sz="1800" dirty="0"/>
              <a:t>Your students might get stuck in a rut or need ideas to make their visits more fun.</a:t>
            </a:r>
            <a:r>
              <a:rPr lang="en-US" dirty="0"/>
              <a:t> </a:t>
            </a:r>
          </a:p>
          <a:p>
            <a:pPr marL="0" indent="0">
              <a:buNone/>
            </a:pPr>
            <a:endParaRPr lang="en-US" dirty="0"/>
          </a:p>
          <a:p>
            <a:pPr marL="0" indent="0">
              <a:buNone/>
            </a:pPr>
            <a:r>
              <a:rPr lang="en-US" sz="1800" dirty="0"/>
              <a:t>Don’t hesitate to provide</a:t>
            </a:r>
            <a:r>
              <a:rPr lang="en-US" dirty="0"/>
              <a:t> </a:t>
            </a:r>
            <a:r>
              <a:rPr lang="en-US" sz="1800" dirty="0"/>
              <a:t>ideas to mentors as well. We often hear them say they feel responsible for visit </a:t>
            </a:r>
            <a:r>
              <a:rPr lang="en-US" dirty="0"/>
              <a:t>activities </a:t>
            </a:r>
            <a:r>
              <a:rPr lang="en-US" sz="1800" dirty="0"/>
              <a:t>but need ideas on what to do together.</a:t>
            </a:r>
          </a:p>
          <a:p>
            <a:pPr marL="0" indent="0">
              <a:buNone/>
            </a:pPr>
            <a:endParaRPr lang="en-US" dirty="0"/>
          </a:p>
          <a:p>
            <a:pPr marL="0" indent="0">
              <a:buNone/>
            </a:pPr>
            <a:r>
              <a:rPr lang="en-US" sz="1800" dirty="0"/>
              <a:t>Our website includes additional resources on topics such as change in relationship status.</a:t>
            </a:r>
            <a:endParaRPr lang="en-US" dirty="0">
              <a:ea typeface="+mn-lt"/>
              <a:cs typeface="+mn-lt"/>
            </a:endParaRPr>
          </a:p>
          <a:p>
            <a:pPr marL="0" indent="0">
              <a:buNone/>
            </a:pPr>
            <a:endParaRPr lang="en-US" dirty="0">
              <a:ea typeface="+mn-lt"/>
              <a:cs typeface="+mn-lt"/>
            </a:endParaRPr>
          </a:p>
          <a:p>
            <a:pPr marL="0" indent="0">
              <a:buNone/>
            </a:pPr>
            <a:r>
              <a:rPr lang="en-US" dirty="0">
                <a:ea typeface="+mn-lt"/>
                <a:cs typeface="+mn-lt"/>
              </a:rPr>
              <a:t>Submit your creative visit ideas to PFE Facebook page to encourage others.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854573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1CE4-A40C-AF4F-A716-EE3130040381}"/>
              </a:ext>
            </a:extLst>
          </p:cNvPr>
          <p:cNvSpPr>
            <a:spLocks noGrp="1"/>
          </p:cNvSpPr>
          <p:nvPr>
            <p:ph type="title"/>
          </p:nvPr>
        </p:nvSpPr>
        <p:spPr/>
        <p:txBody>
          <a:bodyPr/>
          <a:lstStyle/>
          <a:p>
            <a:pPr algn="ctr"/>
            <a:r>
              <a:rPr lang="en-US" dirty="0"/>
              <a:t> Surveys</a:t>
            </a:r>
          </a:p>
        </p:txBody>
      </p:sp>
      <p:sp>
        <p:nvSpPr>
          <p:cNvPr id="3" name="Content Placeholder 2">
            <a:extLst>
              <a:ext uri="{FF2B5EF4-FFF2-40B4-BE49-F238E27FC236}">
                <a16:creationId xmlns:a16="http://schemas.microsoft.com/office/drawing/2014/main" id="{2F846C46-4AE8-C146-A8BF-EAB407411CAF}"/>
              </a:ext>
            </a:extLst>
          </p:cNvPr>
          <p:cNvSpPr>
            <a:spLocks noGrp="1"/>
          </p:cNvSpPr>
          <p:nvPr>
            <p:ph idx="1"/>
          </p:nvPr>
        </p:nvSpPr>
        <p:spPr>
          <a:xfrm>
            <a:off x="750958" y="1467350"/>
            <a:ext cx="9044338" cy="4683859"/>
          </a:xfrm>
        </p:spPr>
        <p:txBody>
          <a:bodyPr vert="horz" lIns="45720" tIns="45720" rIns="45720" bIns="45720" rtlCol="0" anchor="t">
            <a:normAutofit/>
          </a:bodyPr>
          <a:lstStyle/>
          <a:p>
            <a:pPr marL="0" indent="0">
              <a:buNone/>
            </a:pPr>
            <a:endParaRPr lang="en-US"/>
          </a:p>
          <a:p>
            <a:pPr marL="0" indent="0">
              <a:buNone/>
            </a:pPr>
            <a:r>
              <a:rPr lang="en-US" dirty="0"/>
              <a:t>The SFFC Foundation Board is excited</a:t>
            </a:r>
            <a:r>
              <a:rPr lang="en-US" sz="1800" dirty="0"/>
              <a:t> </a:t>
            </a:r>
            <a:r>
              <a:rPr lang="en-US" dirty="0"/>
              <a:t>to </a:t>
            </a:r>
            <a:r>
              <a:rPr lang="en-US" sz="1800" dirty="0"/>
              <a:t>hear your PFE success stories!</a:t>
            </a:r>
            <a:endParaRPr lang="en-US" dirty="0"/>
          </a:p>
          <a:p>
            <a:pPr marL="0" indent="0">
              <a:buNone/>
            </a:pPr>
            <a:endParaRPr lang="en-US" sz="1800" dirty="0"/>
          </a:p>
          <a:p>
            <a:pPr marL="0" indent="0">
              <a:buNone/>
            </a:pPr>
            <a:endParaRPr lang="en-US" sz="1800"/>
          </a:p>
          <a:p>
            <a:pPr marL="0" indent="0">
              <a:buNone/>
            </a:pPr>
            <a:r>
              <a:rPr lang="en-US" sz="1800" dirty="0">
                <a:ea typeface="+mn-lt"/>
                <a:cs typeface="+mn-lt"/>
              </a:rPr>
              <a:t>Throughout the year,</a:t>
            </a:r>
            <a:r>
              <a:rPr lang="en-US" dirty="0">
                <a:ea typeface="+mn-lt"/>
                <a:cs typeface="+mn-lt"/>
              </a:rPr>
              <a:t> we will send </a:t>
            </a:r>
            <a:r>
              <a:rPr lang="en-US" sz="1800" dirty="0">
                <a:ea typeface="+mn-lt"/>
                <a:cs typeface="+mn-lt"/>
              </a:rPr>
              <a:t>surveys to </a:t>
            </a:r>
            <a:r>
              <a:rPr lang="en-US" dirty="0">
                <a:ea typeface="+mn-lt"/>
                <a:cs typeface="+mn-lt"/>
              </a:rPr>
              <a:t>help us evaluate current</a:t>
            </a:r>
            <a:r>
              <a:rPr lang="en-US" sz="1800" dirty="0">
                <a:ea typeface="+mn-lt"/>
                <a:cs typeface="+mn-lt"/>
              </a:rPr>
              <a:t> </a:t>
            </a:r>
            <a:r>
              <a:rPr lang="en-US" dirty="0">
                <a:ea typeface="+mn-lt"/>
                <a:cs typeface="+mn-lt"/>
              </a:rPr>
              <a:t>programming. This will help us adjust programming to improve PFE. </a:t>
            </a:r>
            <a:endParaRPr lang="en-US" dirty="0"/>
          </a:p>
          <a:p>
            <a:pPr marL="0" indent="0">
              <a:buNone/>
            </a:pPr>
            <a:endParaRPr lang="en-US" sz="1800" dirty="0">
              <a:ea typeface="+mn-lt"/>
              <a:cs typeface="+mn-lt"/>
            </a:endParaRPr>
          </a:p>
          <a:p>
            <a:pPr marL="0" indent="0">
              <a:buNone/>
            </a:pPr>
            <a:endParaRPr lang="en-US" dirty="0">
              <a:ea typeface="+mn-lt"/>
              <a:cs typeface="+mn-lt"/>
            </a:endParaRPr>
          </a:p>
          <a:p>
            <a:pPr marL="0" indent="0">
              <a:buNone/>
            </a:pPr>
            <a:r>
              <a:rPr lang="en-US" sz="1800" dirty="0">
                <a:ea typeface="+mn-lt"/>
                <a:cs typeface="+mn-lt"/>
              </a:rPr>
              <a:t>Continued eligibility in PFE is dependent upon survey completion.</a:t>
            </a:r>
            <a:endParaRPr lang="en-US" dirty="0"/>
          </a:p>
        </p:txBody>
      </p:sp>
    </p:spTree>
    <p:extLst>
      <p:ext uri="{BB962C8B-B14F-4D97-AF65-F5344CB8AC3E}">
        <p14:creationId xmlns:p14="http://schemas.microsoft.com/office/powerpoint/2010/main" val="391066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3ADFDE67-9C2D-46E4-8B2F-14353787022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2346"/>
          <a:stretch/>
        </p:blipFill>
        <p:spPr>
          <a:xfrm>
            <a:off x="7552266" y="10"/>
            <a:ext cx="4639733" cy="6857990"/>
          </a:xfrm>
          <a:prstGeom prst="rect">
            <a:avLst/>
          </a:prstGeom>
        </p:spPr>
      </p:pic>
      <p:sp>
        <p:nvSpPr>
          <p:cNvPr id="2" name="Title 1">
            <a:extLst>
              <a:ext uri="{FF2B5EF4-FFF2-40B4-BE49-F238E27FC236}">
                <a16:creationId xmlns:a16="http://schemas.microsoft.com/office/drawing/2014/main" id="{83F73E96-8985-974C-9727-BF81E632F160}"/>
              </a:ext>
            </a:extLst>
          </p:cNvPr>
          <p:cNvSpPr>
            <a:spLocks noGrp="1"/>
          </p:cNvSpPr>
          <p:nvPr>
            <p:ph type="title"/>
          </p:nvPr>
        </p:nvSpPr>
        <p:spPr>
          <a:xfrm>
            <a:off x="1024128" y="585216"/>
            <a:ext cx="6066818" cy="1499616"/>
          </a:xfrm>
        </p:spPr>
        <p:txBody>
          <a:bodyPr>
            <a:normAutofit/>
          </a:bodyPr>
          <a:lstStyle/>
          <a:p>
            <a:r>
              <a:rPr lang="en-US"/>
              <a:t>Safety</a:t>
            </a:r>
          </a:p>
        </p:txBody>
      </p:sp>
      <p:sp>
        <p:nvSpPr>
          <p:cNvPr id="3" name="Content Placeholder 2">
            <a:extLst>
              <a:ext uri="{FF2B5EF4-FFF2-40B4-BE49-F238E27FC236}">
                <a16:creationId xmlns:a16="http://schemas.microsoft.com/office/drawing/2014/main" id="{50BEED88-40F3-C340-9FD8-4A056EBA55D3}"/>
              </a:ext>
            </a:extLst>
          </p:cNvPr>
          <p:cNvSpPr>
            <a:spLocks noGrp="1"/>
          </p:cNvSpPr>
          <p:nvPr>
            <p:ph idx="1"/>
          </p:nvPr>
        </p:nvSpPr>
        <p:spPr>
          <a:xfrm>
            <a:off x="1024128" y="1335175"/>
            <a:ext cx="7286961" cy="4938999"/>
          </a:xfrm>
        </p:spPr>
        <p:txBody>
          <a:bodyPr vert="horz" lIns="45720" tIns="45720" rIns="45720" bIns="45720" rtlCol="0" anchor="t">
            <a:normAutofit/>
          </a:bodyPr>
          <a:lstStyle/>
          <a:p>
            <a:pPr marL="0" indent="0">
              <a:buNone/>
            </a:pPr>
            <a:r>
              <a:rPr lang="en-US" dirty="0">
                <a:ea typeface="+mn-lt"/>
                <a:cs typeface="+mn-lt"/>
              </a:rPr>
              <a:t>In order to keep each student safe while visiting:</a:t>
            </a:r>
          </a:p>
          <a:p>
            <a:pPr marL="285750" indent="-285750">
              <a:buFont typeface="Wingdings,Sans-Serif"/>
              <a:buChar char="v"/>
            </a:pPr>
            <a:r>
              <a:rPr lang="en-US" dirty="0">
                <a:ea typeface="+mn-lt"/>
                <a:cs typeface="+mn-lt"/>
              </a:rPr>
              <a:t>Parents of students in grades 9-12 will decide if their child may visit unsupervised. </a:t>
            </a:r>
          </a:p>
          <a:p>
            <a:pPr marL="285750" indent="-285750">
              <a:buFont typeface="Wingdings,Sans-Serif"/>
              <a:buChar char="v"/>
            </a:pPr>
            <a:r>
              <a:rPr lang="en-US" dirty="0">
                <a:ea typeface="+mn-lt"/>
                <a:cs typeface="+mn-lt"/>
              </a:rPr>
              <a:t>Parents are ultimately responsible for their child’s safety. </a:t>
            </a:r>
          </a:p>
          <a:p>
            <a:pPr marL="285750" indent="-285750">
              <a:buFont typeface="Wingdings,Sans-Serif"/>
              <a:buChar char="v"/>
            </a:pPr>
            <a:r>
              <a:rPr lang="en-US" dirty="0">
                <a:ea typeface="+mn-lt"/>
                <a:cs typeface="+mn-lt"/>
              </a:rPr>
              <a:t>Parents are responsible for visit transportation.</a:t>
            </a:r>
          </a:p>
          <a:p>
            <a:pPr marL="0" indent="0">
              <a:buNone/>
            </a:pPr>
            <a:endParaRPr lang="en-US">
              <a:ea typeface="+mn-lt"/>
              <a:cs typeface="+mn-lt"/>
            </a:endParaRPr>
          </a:p>
          <a:p>
            <a:pPr marL="0" indent="0">
              <a:buNone/>
            </a:pPr>
            <a:r>
              <a:rPr lang="en-US" dirty="0">
                <a:ea typeface="+mn-lt"/>
                <a:cs typeface="+mn-lt"/>
              </a:rPr>
              <a:t>Make sure you are complying with any of your conference’s policies for student safety, including background checks if applicable.</a:t>
            </a:r>
          </a:p>
          <a:p>
            <a:pPr marL="0" indent="0">
              <a:buNone/>
            </a:pPr>
            <a:r>
              <a:rPr lang="en-US" dirty="0"/>
              <a:t>    </a:t>
            </a:r>
          </a:p>
          <a:p>
            <a:pPr marL="0" indent="0">
              <a:buNone/>
            </a:pPr>
            <a:endParaRPr lang="en-US"/>
          </a:p>
          <a:p>
            <a:pPr marL="0" indent="0">
              <a:buNone/>
            </a:pPr>
            <a:endParaRPr lang="en-US"/>
          </a:p>
          <a:p>
            <a:pPr marL="0" indent="0">
              <a:buNone/>
            </a:pPr>
            <a:r>
              <a:rPr lang="en-US" dirty="0"/>
              <a:t>    </a:t>
            </a:r>
            <a:r>
              <a:rPr lang="en-US" dirty="0">
                <a:hlinkClick r:id="rId4"/>
              </a:rPr>
              <a:t>Example Liability Waiver</a:t>
            </a:r>
          </a:p>
        </p:txBody>
      </p:sp>
      <p:pic>
        <p:nvPicPr>
          <p:cNvPr id="6" name="Graphic 5" descr="Paperclip">
            <a:extLst>
              <a:ext uri="{FF2B5EF4-FFF2-40B4-BE49-F238E27FC236}">
                <a16:creationId xmlns:a16="http://schemas.microsoft.com/office/drawing/2014/main" id="{69C4C46E-99A2-434E-A66D-563FB5477A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7983" y="5456975"/>
            <a:ext cx="319089" cy="342901"/>
          </a:xfrm>
          <a:prstGeom prst="rect">
            <a:avLst/>
          </a:prstGeom>
        </p:spPr>
      </p:pic>
    </p:spTree>
    <p:extLst>
      <p:ext uri="{BB962C8B-B14F-4D97-AF65-F5344CB8AC3E}">
        <p14:creationId xmlns:p14="http://schemas.microsoft.com/office/powerpoint/2010/main" val="222733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9595-EE47-4C9D-BF1B-065E4B9F9202}"/>
              </a:ext>
            </a:extLst>
          </p:cNvPr>
          <p:cNvSpPr>
            <a:spLocks noGrp="1"/>
          </p:cNvSpPr>
          <p:nvPr>
            <p:ph type="title"/>
          </p:nvPr>
        </p:nvSpPr>
        <p:spPr>
          <a:xfrm>
            <a:off x="677334" y="609600"/>
            <a:ext cx="8596668" cy="809009"/>
          </a:xfrm>
        </p:spPr>
        <p:txBody>
          <a:bodyPr/>
          <a:lstStyle/>
          <a:p>
            <a:pPr algn="ctr"/>
            <a:r>
              <a:rPr lang="en-US" dirty="0"/>
              <a:t>Social Media</a:t>
            </a:r>
          </a:p>
        </p:txBody>
      </p:sp>
      <p:sp>
        <p:nvSpPr>
          <p:cNvPr id="3" name="Content Placeholder 2">
            <a:extLst>
              <a:ext uri="{FF2B5EF4-FFF2-40B4-BE49-F238E27FC236}">
                <a16:creationId xmlns:a16="http://schemas.microsoft.com/office/drawing/2014/main" id="{BA74F84C-7033-4C9D-BDE9-6FC4CE8AFDA0}"/>
              </a:ext>
            </a:extLst>
          </p:cNvPr>
          <p:cNvSpPr>
            <a:spLocks noGrp="1"/>
          </p:cNvSpPr>
          <p:nvPr>
            <p:ph idx="1"/>
          </p:nvPr>
        </p:nvSpPr>
        <p:spPr>
          <a:xfrm>
            <a:off x="677334" y="1282475"/>
            <a:ext cx="9047558" cy="5249399"/>
          </a:xfrm>
        </p:spPr>
        <p:txBody>
          <a:bodyPr vert="horz" lIns="91440" tIns="45720" rIns="91440" bIns="45720" rtlCol="0" anchor="t">
            <a:normAutofit/>
          </a:bodyPr>
          <a:lstStyle/>
          <a:p>
            <a:pPr marL="0" indent="0">
              <a:buNone/>
            </a:pPr>
            <a:r>
              <a:rPr lang="en-US" dirty="0"/>
              <a:t>PFE </a:t>
            </a:r>
            <a:r>
              <a:rPr lang="en-US" dirty="0" err="1"/>
              <a:t>eNewsletter</a:t>
            </a:r>
            <a:endParaRPr lang="en-US" dirty="0" err="1">
              <a:ea typeface="+mn-lt"/>
              <a:cs typeface="+mn-lt"/>
            </a:endParaRPr>
          </a:p>
          <a:p>
            <a:pPr marL="285750" indent="-285750">
              <a:buFont typeface="Wingdings,Sans-Serif"/>
              <a:buChar char="v"/>
            </a:pPr>
            <a:r>
              <a:rPr lang="en-US" dirty="0"/>
              <a:t>Sent monthly via email to share stories, activity ideas, and upcoming dates</a:t>
            </a:r>
            <a:endParaRPr lang="en-US" dirty="0">
              <a:ea typeface="+mn-lt"/>
              <a:cs typeface="+mn-lt"/>
            </a:endParaRPr>
          </a:p>
          <a:p>
            <a:pPr marL="285750" indent="-285750">
              <a:buFont typeface="Wingdings,Sans-Serif"/>
              <a:buChar char="v"/>
            </a:pPr>
            <a:r>
              <a:rPr lang="en-US" dirty="0"/>
              <a:t>Can be found at </a:t>
            </a:r>
            <a:r>
              <a:rPr lang="en-US" dirty="0">
                <a:ea typeface="+mn-lt"/>
                <a:cs typeface="+mn-lt"/>
                <a:hlinkClick r:id="rId2"/>
              </a:rPr>
              <a:t>https://sffcfoundation.org/pfe/news</a:t>
            </a:r>
            <a:endParaRPr lang="en-US">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r>
              <a:rPr lang="en-US" dirty="0">
                <a:ea typeface="+mn-lt"/>
                <a:cs typeface="+mn-lt"/>
              </a:rPr>
              <a:t>Facebook Page: </a:t>
            </a:r>
            <a:r>
              <a:rPr lang="en-US" dirty="0">
                <a:ea typeface="+mn-lt"/>
                <a:cs typeface="+mn-lt"/>
                <a:hlinkClick r:id="rId3"/>
              </a:rPr>
              <a:t>Partnering for Eternity</a:t>
            </a:r>
            <a:endParaRPr lang="en-US" dirty="0">
              <a:ea typeface="+mn-lt"/>
              <a:cs typeface="+mn-lt"/>
            </a:endParaRPr>
          </a:p>
          <a:p>
            <a:pPr>
              <a:buFont typeface="Wingdings,Sans-Serif"/>
              <a:buChar char="v"/>
            </a:pPr>
            <a:r>
              <a:rPr lang="en-US" dirty="0">
                <a:ea typeface="+mn-lt"/>
                <a:cs typeface="+mn-lt"/>
              </a:rPr>
              <a:t>Request to join our FB page and once you are approved, please post any comments, questions, or great ideas you would like to share or discuss with PFE administration or other PFE schools.</a:t>
            </a:r>
          </a:p>
          <a:p>
            <a:pPr>
              <a:buFont typeface="Wingdings,Sans-Serif"/>
              <a:buChar char="v"/>
            </a:pPr>
            <a:endParaRPr lang="en-US" dirty="0">
              <a:ea typeface="+mn-lt"/>
              <a:cs typeface="+mn-lt"/>
            </a:endParaRPr>
          </a:p>
          <a:p>
            <a:pPr marL="0" indent="0">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21583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0B752-D361-A64A-AE88-E2888D3CB3F1}"/>
              </a:ext>
            </a:extLst>
          </p:cNvPr>
          <p:cNvSpPr>
            <a:spLocks noGrp="1"/>
          </p:cNvSpPr>
          <p:nvPr>
            <p:ph type="title"/>
          </p:nvPr>
        </p:nvSpPr>
        <p:spPr>
          <a:xfrm>
            <a:off x="761996" y="382386"/>
            <a:ext cx="10668004" cy="884712"/>
          </a:xfrm>
        </p:spPr>
        <p:txBody>
          <a:bodyPr anchor="b">
            <a:normAutofit/>
          </a:bodyPr>
          <a:lstStyle/>
          <a:p>
            <a:r>
              <a:rPr lang="en-US" dirty="0"/>
              <a:t>SFFC Foundation</a:t>
            </a:r>
          </a:p>
        </p:txBody>
      </p:sp>
      <p:sp>
        <p:nvSpPr>
          <p:cNvPr id="3" name="Content Placeholder 2">
            <a:extLst>
              <a:ext uri="{FF2B5EF4-FFF2-40B4-BE49-F238E27FC236}">
                <a16:creationId xmlns:a16="http://schemas.microsoft.com/office/drawing/2014/main" id="{E49CE19C-49B5-634E-87F7-459B9EE66B03}"/>
              </a:ext>
            </a:extLst>
          </p:cNvPr>
          <p:cNvSpPr>
            <a:spLocks noGrp="1"/>
          </p:cNvSpPr>
          <p:nvPr>
            <p:ph idx="1"/>
          </p:nvPr>
        </p:nvSpPr>
        <p:spPr>
          <a:xfrm>
            <a:off x="761996" y="1267098"/>
            <a:ext cx="10668004" cy="3624861"/>
          </a:xfrm>
        </p:spPr>
        <p:txBody>
          <a:bodyPr vert="horz" lIns="91440" tIns="45720" rIns="91440" bIns="45720" rtlCol="0" anchor="t">
            <a:normAutofit/>
          </a:bodyPr>
          <a:lstStyle/>
          <a:p>
            <a:pPr marL="0" indent="0">
              <a:buNone/>
            </a:pPr>
            <a:r>
              <a:rPr lang="en-US" dirty="0"/>
              <a:t>The SFFC Foundation is a nonprofit organization based in Nashville, TN. Our current initiatives include the PFE Scholarship, Nourish Grants for individuals/families, and Dream Grants to support programs created by other nonprofits.</a:t>
            </a:r>
          </a:p>
          <a:p>
            <a:pPr marL="0" indent="0" algn="ctr">
              <a:buNone/>
            </a:pPr>
            <a:r>
              <a:rPr lang="en-US" b="1" dirty="0"/>
              <a:t>Administration Team</a:t>
            </a:r>
          </a:p>
          <a:p>
            <a:pPr marL="0" indent="0">
              <a:buNone/>
            </a:pPr>
            <a:r>
              <a:rPr lang="en-US" dirty="0"/>
              <a:t>   Ashley Beisiegel                                                                            Jackie Downs		              </a:t>
            </a:r>
          </a:p>
          <a:p>
            <a:pPr marL="0" indent="0">
              <a:buNone/>
            </a:pPr>
            <a:r>
              <a:rPr lang="en-US" dirty="0"/>
              <a:t>K-8 Program Officer                                                                 9-12 Program Officer		            </a:t>
            </a:r>
          </a:p>
          <a:p>
            <a:pPr marL="0" indent="0">
              <a:buNone/>
            </a:pPr>
            <a:endParaRPr lang="en-US" dirty="0"/>
          </a:p>
          <a:p>
            <a:pPr marL="0" indent="0">
              <a:buNone/>
            </a:pPr>
            <a:endParaRPr lang="en-US"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standing in front of a flowering tree&#10;&#10;Description automatically generated with medium confidence">
            <a:extLst>
              <a:ext uri="{FF2B5EF4-FFF2-40B4-BE49-F238E27FC236}">
                <a16:creationId xmlns:a16="http://schemas.microsoft.com/office/drawing/2014/main" id="{C31EDC00-8156-9B4A-AB15-CE087BACE7EF}"/>
              </a:ext>
            </a:extLst>
          </p:cNvPr>
          <p:cNvPicPr>
            <a:picLocks noChangeAspect="1"/>
          </p:cNvPicPr>
          <p:nvPr/>
        </p:nvPicPr>
        <p:blipFill rotWithShape="1">
          <a:blip r:embed="rId2"/>
          <a:srcRect l="9515" t="36228" r="16697"/>
          <a:stretch/>
        </p:blipFill>
        <p:spPr>
          <a:xfrm>
            <a:off x="930688" y="3979764"/>
            <a:ext cx="1803723" cy="2076377"/>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06CF38EF-5512-3641-9D9E-26E4B02CBA2F}"/>
              </a:ext>
            </a:extLst>
          </p:cNvPr>
          <p:cNvPicPr>
            <a:picLocks noChangeAspect="1"/>
          </p:cNvPicPr>
          <p:nvPr/>
        </p:nvPicPr>
        <p:blipFill>
          <a:blip r:embed="rId3"/>
          <a:stretch>
            <a:fillRect/>
          </a:stretch>
        </p:blipFill>
        <p:spPr>
          <a:xfrm>
            <a:off x="7865456" y="3895098"/>
            <a:ext cx="1653971" cy="2106949"/>
          </a:xfrm>
          <a:prstGeom prst="rect">
            <a:avLst/>
          </a:prstGeom>
        </p:spPr>
      </p:pic>
      <p:sp>
        <p:nvSpPr>
          <p:cNvPr id="12" name="TextBox 11">
            <a:extLst>
              <a:ext uri="{FF2B5EF4-FFF2-40B4-BE49-F238E27FC236}">
                <a16:creationId xmlns:a16="http://schemas.microsoft.com/office/drawing/2014/main" id="{10FD7C00-A6EB-E240-B74A-BD59B01594BA}"/>
              </a:ext>
            </a:extLst>
          </p:cNvPr>
          <p:cNvSpPr txBox="1"/>
          <p:nvPr/>
        </p:nvSpPr>
        <p:spPr>
          <a:xfrm>
            <a:off x="688424" y="6312006"/>
            <a:ext cx="4892570" cy="369332"/>
          </a:xfrm>
          <a:prstGeom prst="rect">
            <a:avLst/>
          </a:prstGeom>
          <a:noFill/>
        </p:spPr>
        <p:txBody>
          <a:bodyPr wrap="square" rtlCol="0">
            <a:spAutoFit/>
          </a:bodyPr>
          <a:lstStyle/>
          <a:p>
            <a:r>
              <a:rPr lang="en-US" i="1" dirty="0">
                <a:solidFill>
                  <a:schemeClr val="bg1"/>
                </a:solidFill>
              </a:rPr>
              <a:t>Office Number: (615) 675-0450</a:t>
            </a:r>
          </a:p>
        </p:txBody>
      </p:sp>
    </p:spTree>
    <p:extLst>
      <p:ext uri="{BB962C8B-B14F-4D97-AF65-F5344CB8AC3E}">
        <p14:creationId xmlns:p14="http://schemas.microsoft.com/office/powerpoint/2010/main" val="54426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8A1B-48FC-2741-BCEE-21BC8FF7626D}"/>
              </a:ext>
            </a:extLst>
          </p:cNvPr>
          <p:cNvSpPr>
            <a:spLocks noGrp="1"/>
          </p:cNvSpPr>
          <p:nvPr>
            <p:ph type="title"/>
          </p:nvPr>
        </p:nvSpPr>
        <p:spPr>
          <a:xfrm>
            <a:off x="821591" y="1060312"/>
            <a:ext cx="8239481" cy="729398"/>
          </a:xfrm>
        </p:spPr>
        <p:txBody>
          <a:bodyPr/>
          <a:lstStyle/>
          <a:p>
            <a:r>
              <a:rPr lang="en-US"/>
              <a:t>Coordinator Job Description</a:t>
            </a:r>
          </a:p>
        </p:txBody>
      </p:sp>
      <p:sp>
        <p:nvSpPr>
          <p:cNvPr id="3" name="Content Placeholder 2">
            <a:extLst>
              <a:ext uri="{FF2B5EF4-FFF2-40B4-BE49-F238E27FC236}">
                <a16:creationId xmlns:a16="http://schemas.microsoft.com/office/drawing/2014/main" id="{9443E216-C5E9-C64A-83EE-7634CE22F736}"/>
              </a:ext>
            </a:extLst>
          </p:cNvPr>
          <p:cNvSpPr>
            <a:spLocks noGrp="1"/>
          </p:cNvSpPr>
          <p:nvPr>
            <p:ph idx="1"/>
          </p:nvPr>
        </p:nvSpPr>
        <p:spPr>
          <a:xfrm>
            <a:off x="860817" y="2452249"/>
            <a:ext cx="7525797" cy="3245779"/>
          </a:xfrm>
        </p:spPr>
        <p:txBody>
          <a:bodyPr vert="horz" lIns="45720" tIns="45720" rIns="45720" bIns="45720" rtlCol="0" anchor="t">
            <a:normAutofit lnSpcReduction="10000"/>
          </a:bodyPr>
          <a:lstStyle/>
          <a:p>
            <a:pPr marL="457200" indent="-457200"/>
            <a:r>
              <a:rPr lang="en-US" dirty="0"/>
              <a:t>Manage PFE</a:t>
            </a:r>
            <a:r>
              <a:rPr lang="en-US" sz="1800" dirty="0"/>
              <a:t> student selection process.</a:t>
            </a:r>
            <a:endParaRPr lang="en-US" dirty="0"/>
          </a:p>
          <a:p>
            <a:pPr marL="457200" indent="-457200">
              <a:buFont typeface="Wingdings 3" panose="020B0603020202020204"/>
              <a:buChar char=""/>
            </a:pPr>
            <a:r>
              <a:rPr lang="en-US" sz="1800" dirty="0"/>
              <a:t>Provide </a:t>
            </a:r>
            <a:r>
              <a:rPr lang="en-US" dirty="0"/>
              <a:t>orientation</a:t>
            </a:r>
            <a:r>
              <a:rPr lang="en-US" sz="1800" dirty="0"/>
              <a:t> for students and </a:t>
            </a:r>
            <a:r>
              <a:rPr lang="en-US" dirty="0"/>
              <a:t>parents before visits begin. </a:t>
            </a:r>
            <a:endParaRPr lang="en-US" sz="1600" dirty="0"/>
          </a:p>
          <a:p>
            <a:pPr marL="0" indent="0">
              <a:buNone/>
            </a:pPr>
            <a:r>
              <a:rPr lang="en-US" sz="1600" i="1" dirty="0"/>
              <a:t>            (includes helping student with login/account)</a:t>
            </a:r>
            <a:endParaRPr lang="en-US" sz="1600" dirty="0"/>
          </a:p>
          <a:p>
            <a:pPr marL="457200" indent="-457200">
              <a:buFont typeface="Wingdings 3" panose="020B0603020202020204"/>
              <a:buChar char=""/>
            </a:pPr>
            <a:r>
              <a:rPr lang="en-US" dirty="0"/>
              <a:t>Confirm</a:t>
            </a:r>
            <a:r>
              <a:rPr lang="en-US" sz="1800" dirty="0"/>
              <a:t> that </a:t>
            </a:r>
            <a:r>
              <a:rPr lang="en-US" dirty="0"/>
              <a:t>student is</a:t>
            </a:r>
            <a:r>
              <a:rPr lang="en-US" sz="1800" dirty="0"/>
              <a:t> matched with </a:t>
            </a:r>
            <a:r>
              <a:rPr lang="en-US" dirty="0"/>
              <a:t>a mentor in compliance</a:t>
            </a:r>
            <a:r>
              <a:rPr lang="en-US" sz="1800" dirty="0"/>
              <a:t> with</a:t>
            </a:r>
            <a:r>
              <a:rPr lang="en-US" dirty="0"/>
              <a:t> PFE </a:t>
            </a:r>
            <a:r>
              <a:rPr lang="en-US" sz="1800" dirty="0"/>
              <a:t>guidelines.</a:t>
            </a:r>
          </a:p>
          <a:p>
            <a:pPr marL="457200" indent="-457200">
              <a:buFont typeface="Wingdings 3" panose="020B0603020202020204"/>
              <a:buChar char=""/>
            </a:pPr>
            <a:r>
              <a:rPr lang="en-US" sz="1800" dirty="0"/>
              <a:t>Review </a:t>
            </a:r>
            <a:r>
              <a:rPr lang="en-US" dirty="0"/>
              <a:t>each Qualifying Unit</a:t>
            </a:r>
            <a:r>
              <a:rPr lang="en-US" sz="1800" dirty="0"/>
              <a:t> </a:t>
            </a:r>
            <a:r>
              <a:rPr lang="en-US" dirty="0"/>
              <a:t>reflection</a:t>
            </a:r>
            <a:r>
              <a:rPr lang="en-US" sz="1800" dirty="0"/>
              <a:t> </a:t>
            </a:r>
            <a:r>
              <a:rPr lang="en-US" sz="1800" b="1" dirty="0">
                <a:highlight>
                  <a:srgbClr val="00FF00"/>
                </a:highlight>
              </a:rPr>
              <a:t>weekly </a:t>
            </a:r>
            <a:r>
              <a:rPr lang="en-US" sz="1800" b="1" dirty="0"/>
              <a:t>-</a:t>
            </a:r>
            <a:r>
              <a:rPr lang="en-US" sz="1800" dirty="0"/>
              <a:t>provide needed feedback to student</a:t>
            </a:r>
            <a:endParaRPr lang="en-US" dirty="0"/>
          </a:p>
          <a:p>
            <a:pPr marL="0" indent="0">
              <a:buNone/>
            </a:pPr>
            <a:r>
              <a:rPr lang="en-US" i="1" dirty="0"/>
              <a:t>      </a:t>
            </a:r>
            <a:r>
              <a:rPr lang="en-US" sz="1600" i="1" dirty="0"/>
              <a:t>   (see next slide for important disposition dates)</a:t>
            </a:r>
          </a:p>
          <a:p>
            <a:pPr marL="285750" indent="-285750"/>
            <a:r>
              <a:rPr lang="en-US" dirty="0"/>
              <a:t>Communicate with SFFC Foundation as needed for support</a:t>
            </a:r>
          </a:p>
          <a:p>
            <a:pPr marL="0" indent="0">
              <a:buNone/>
            </a:pPr>
            <a:endParaRPr lang="en-US" sz="1800" dirty="0"/>
          </a:p>
          <a:p>
            <a:pPr marL="457200" indent="-457200">
              <a:buFont typeface="Wingdings 3" charset="2"/>
              <a:buAutoNum type="arabicPeriod"/>
            </a:pPr>
            <a:endParaRPr lang="en-US" dirty="0">
              <a:ea typeface="+mn-lt"/>
              <a:cs typeface="+mn-lt"/>
            </a:endParaRPr>
          </a:p>
          <a:p>
            <a:pPr marL="457200" indent="-457200">
              <a:buFont typeface="Trebuchet MS" panose="020B0603020202020204"/>
              <a:buAutoNum type="arabicPeriod"/>
            </a:pPr>
            <a:endParaRPr lang="en-US" dirty="0"/>
          </a:p>
          <a:p>
            <a:pPr marL="0" indent="0">
              <a:buNone/>
            </a:pPr>
            <a:endParaRPr lang="en-US" dirty="0"/>
          </a:p>
          <a:p>
            <a:pPr marL="457200" indent="-457200">
              <a:buFont typeface="Tw Cen MT Condensed" panose="020B0606020104020203"/>
              <a:buAutoNum type="arabicPeriod"/>
            </a:pPr>
            <a:endParaRPr lang="en-US" dirty="0"/>
          </a:p>
          <a:p>
            <a:pPr marL="0" indent="0">
              <a:buNone/>
            </a:pPr>
            <a:endParaRPr lang="en-US" dirty="0"/>
          </a:p>
          <a:p>
            <a:pPr>
              <a:buNone/>
            </a:pPr>
            <a:endParaRPr lang="en-US" dirty="0"/>
          </a:p>
        </p:txBody>
      </p:sp>
      <p:pic>
        <p:nvPicPr>
          <p:cNvPr id="4" name="Picture 4" descr="A close up of a device&#10;&#10;Description generated with high confidence">
            <a:extLst>
              <a:ext uri="{FF2B5EF4-FFF2-40B4-BE49-F238E27FC236}">
                <a16:creationId xmlns:a16="http://schemas.microsoft.com/office/drawing/2014/main" id="{039AF624-FFF9-4197-B7B2-C22B5F839F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21589" y="703268"/>
            <a:ext cx="1612150" cy="1612150"/>
          </a:xfrm>
          <a:prstGeom prst="rect">
            <a:avLst/>
          </a:prstGeom>
        </p:spPr>
      </p:pic>
    </p:spTree>
    <p:extLst>
      <p:ext uri="{BB962C8B-B14F-4D97-AF65-F5344CB8AC3E}">
        <p14:creationId xmlns:p14="http://schemas.microsoft.com/office/powerpoint/2010/main" val="116365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AF7C-431C-6528-67F1-96BE71FACE52}"/>
              </a:ext>
            </a:extLst>
          </p:cNvPr>
          <p:cNvSpPr>
            <a:spLocks noGrp="1"/>
          </p:cNvSpPr>
          <p:nvPr>
            <p:ph type="title"/>
          </p:nvPr>
        </p:nvSpPr>
        <p:spPr>
          <a:xfrm>
            <a:off x="647131" y="1295231"/>
            <a:ext cx="8311518" cy="3807446"/>
          </a:xfrm>
        </p:spPr>
        <p:txBody>
          <a:bodyPr vert="horz" lIns="91440" tIns="45720" rIns="91440" bIns="45720" rtlCol="0" anchor="b">
            <a:normAutofit/>
          </a:bodyPr>
          <a:lstStyle/>
          <a:p>
            <a:r>
              <a:rPr lang="en-US" sz="2400" dirty="0">
                <a:latin typeface="Congenial"/>
              </a:rPr>
              <a:t>Fall Term Visits: Aug. 13- Dec. 31 (14 QU’s)</a:t>
            </a:r>
            <a:br>
              <a:rPr lang="en-US" sz="1600" dirty="0">
                <a:latin typeface="Congenial" panose="020F0502020204030204" pitchFamily="34" charset="0"/>
              </a:rPr>
            </a:br>
            <a:r>
              <a:rPr lang="en-US" sz="1600" dirty="0">
                <a:latin typeface="Congenial"/>
              </a:rPr>
              <a:t>	Scholarships processed:  </a:t>
            </a:r>
            <a:r>
              <a:rPr lang="en-US" sz="1600" b="1" u="sng" dirty="0">
                <a:latin typeface="Congenial"/>
              </a:rPr>
              <a:t>January 4.</a:t>
            </a:r>
            <a:br>
              <a:rPr lang="en-US" sz="1600" dirty="0">
                <a:latin typeface="Congenial" panose="020F0502020204030204" pitchFamily="34" charset="0"/>
              </a:rPr>
            </a:br>
            <a:r>
              <a:rPr lang="en-US" sz="2000" b="1" dirty="0">
                <a:latin typeface="Congenial"/>
              </a:rPr>
              <a:t>all reflections must be dispositioned by midnight, </a:t>
            </a:r>
            <a:r>
              <a:rPr lang="en-US" sz="2000" b="1" dirty="0">
                <a:solidFill>
                  <a:srgbClr val="0070C0"/>
                </a:solidFill>
                <a:latin typeface="Congenial"/>
              </a:rPr>
              <a:t>January 2</a:t>
            </a:r>
            <a:br>
              <a:rPr lang="en-US" sz="1600" dirty="0">
                <a:latin typeface="Congenial" panose="020F0502020204030204" pitchFamily="34" charset="0"/>
              </a:rPr>
            </a:br>
            <a:br>
              <a:rPr lang="en-US" sz="1600" dirty="0">
                <a:latin typeface="Congenial" panose="020F0502020204030204" pitchFamily="34" charset="0"/>
              </a:rPr>
            </a:br>
            <a:br>
              <a:rPr lang="en-US" sz="1600" dirty="0">
                <a:latin typeface="Congenial" panose="020F0502020204030204" pitchFamily="34" charset="0"/>
              </a:rPr>
            </a:br>
            <a:br>
              <a:rPr lang="en-US" sz="1600" dirty="0">
                <a:latin typeface="Congenial" panose="020F0502020204030204" pitchFamily="34" charset="0"/>
              </a:rPr>
            </a:br>
            <a:br>
              <a:rPr lang="en-US" sz="1600" dirty="0">
                <a:latin typeface="Congenial" panose="020F0502020204030204" pitchFamily="34" charset="0"/>
              </a:rPr>
            </a:br>
            <a:br>
              <a:rPr lang="en-US" sz="1600" dirty="0">
                <a:latin typeface="Congenial" panose="020F0502020204030204" pitchFamily="34" charset="0"/>
              </a:rPr>
            </a:br>
            <a:r>
              <a:rPr lang="en-US" sz="2400" dirty="0">
                <a:latin typeface="Congenial"/>
              </a:rPr>
              <a:t>Spring Term Visits: Jan. 1- May 13 (14 QU’s)</a:t>
            </a:r>
            <a:br>
              <a:rPr lang="en-US" sz="1600" dirty="0">
                <a:latin typeface="Congenial" panose="020F0502020204030204" pitchFamily="34" charset="0"/>
              </a:rPr>
            </a:br>
            <a:r>
              <a:rPr lang="en-US" sz="1600" dirty="0">
                <a:latin typeface="Congenial"/>
              </a:rPr>
              <a:t>	Scholarships processed: </a:t>
            </a:r>
            <a:r>
              <a:rPr lang="en-US" sz="1600" b="1" u="sng" dirty="0">
                <a:latin typeface="Congenial"/>
              </a:rPr>
              <a:t>May 16</a:t>
            </a:r>
            <a:br>
              <a:rPr lang="en-US" sz="1600" dirty="0">
                <a:latin typeface="Congenial" panose="020F0502020204030204" pitchFamily="34" charset="0"/>
              </a:rPr>
            </a:br>
            <a:r>
              <a:rPr lang="en-US" sz="2000" b="1" dirty="0">
                <a:latin typeface="Congenial"/>
              </a:rPr>
              <a:t>all reflections must be dispositioned by midnight, </a:t>
            </a:r>
            <a:r>
              <a:rPr lang="en-US" sz="2000" b="1" dirty="0">
                <a:solidFill>
                  <a:srgbClr val="0070C0"/>
                </a:solidFill>
                <a:latin typeface="Congenial"/>
              </a:rPr>
              <a:t>May 14</a:t>
            </a:r>
            <a:br>
              <a:rPr lang="en-US" sz="1600" dirty="0">
                <a:latin typeface="Congenial" panose="020F0502020204030204" pitchFamily="34" charset="0"/>
              </a:rPr>
            </a:br>
            <a:endParaRPr lang="en-US" sz="1600" dirty="0">
              <a:latin typeface="Congenial" panose="020F0502020204030204" pitchFamily="34" charset="0"/>
            </a:endParaRPr>
          </a:p>
        </p:txBody>
      </p:sp>
      <p:sp>
        <p:nvSpPr>
          <p:cNvPr id="3" name="TextBox 2">
            <a:extLst>
              <a:ext uri="{FF2B5EF4-FFF2-40B4-BE49-F238E27FC236}">
                <a16:creationId xmlns:a16="http://schemas.microsoft.com/office/drawing/2014/main" id="{758AF3D0-A579-59E0-6D50-F93506F5D684}"/>
              </a:ext>
            </a:extLst>
          </p:cNvPr>
          <p:cNvSpPr txBox="1"/>
          <p:nvPr/>
        </p:nvSpPr>
        <p:spPr>
          <a:xfrm>
            <a:off x="3286897" y="790833"/>
            <a:ext cx="4337222" cy="646331"/>
          </a:xfrm>
          <a:prstGeom prst="rect">
            <a:avLst/>
          </a:prstGeom>
          <a:noFill/>
        </p:spPr>
        <p:txBody>
          <a:bodyPr wrap="square" rtlCol="0">
            <a:spAutoFit/>
          </a:bodyPr>
          <a:lstStyle/>
          <a:p>
            <a:r>
              <a:rPr lang="en-US" sz="3600" dirty="0">
                <a:solidFill>
                  <a:srgbClr val="0070C0"/>
                </a:solidFill>
              </a:rPr>
              <a:t>Dates &amp; Deadlines</a:t>
            </a:r>
          </a:p>
        </p:txBody>
      </p:sp>
    </p:spTree>
    <p:extLst>
      <p:ext uri="{BB962C8B-B14F-4D97-AF65-F5344CB8AC3E}">
        <p14:creationId xmlns:p14="http://schemas.microsoft.com/office/powerpoint/2010/main" val="335946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484C-9F90-044E-BFFA-C8357A764BA1}"/>
              </a:ext>
            </a:extLst>
          </p:cNvPr>
          <p:cNvSpPr>
            <a:spLocks noGrp="1"/>
          </p:cNvSpPr>
          <p:nvPr>
            <p:ph type="title"/>
          </p:nvPr>
        </p:nvSpPr>
        <p:spPr>
          <a:xfrm>
            <a:off x="852018" y="541361"/>
            <a:ext cx="8251387" cy="719090"/>
          </a:xfrm>
        </p:spPr>
        <p:txBody>
          <a:bodyPr>
            <a:normAutofit/>
          </a:bodyPr>
          <a:lstStyle/>
          <a:p>
            <a:r>
              <a:rPr lang="en-US"/>
              <a:t>How many students can participate?</a:t>
            </a:r>
          </a:p>
        </p:txBody>
      </p:sp>
      <p:sp>
        <p:nvSpPr>
          <p:cNvPr id="3" name="Content Placeholder 2">
            <a:extLst>
              <a:ext uri="{FF2B5EF4-FFF2-40B4-BE49-F238E27FC236}">
                <a16:creationId xmlns:a16="http://schemas.microsoft.com/office/drawing/2014/main" id="{27B43F5D-0E0A-7B45-AE53-3F86B450A01E}"/>
              </a:ext>
            </a:extLst>
          </p:cNvPr>
          <p:cNvSpPr>
            <a:spLocks noGrp="1"/>
          </p:cNvSpPr>
          <p:nvPr>
            <p:ph idx="1"/>
          </p:nvPr>
        </p:nvSpPr>
        <p:spPr>
          <a:xfrm>
            <a:off x="853531" y="1259753"/>
            <a:ext cx="8636605" cy="4844890"/>
          </a:xfrm>
        </p:spPr>
        <p:txBody>
          <a:bodyPr vert="horz" lIns="45720" tIns="45720" rIns="45720" bIns="45720" rtlCol="0" anchor="t">
            <a:normAutofit/>
          </a:bodyPr>
          <a:lstStyle/>
          <a:p>
            <a:pPr marL="0" indent="0">
              <a:buNone/>
            </a:pPr>
            <a:r>
              <a:rPr lang="en-US" dirty="0">
                <a:ea typeface="+mn-lt"/>
                <a:cs typeface="+mn-lt"/>
              </a:rPr>
              <a:t>Each PFE 9-12 </a:t>
            </a:r>
            <a:r>
              <a:rPr lang="en-US" dirty="0"/>
              <a:t>program may have up to a maximum of 26 participants.</a:t>
            </a:r>
          </a:p>
          <a:p>
            <a:pPr marL="0" indent="0">
              <a:buNone/>
            </a:pPr>
            <a:endParaRPr lang="en-US" dirty="0"/>
          </a:p>
          <a:p>
            <a:pPr marL="0" indent="0" algn="ctr">
              <a:buNone/>
            </a:pPr>
            <a:r>
              <a:rPr lang="en-US" dirty="0"/>
              <a:t>Scholarship Funding Example </a:t>
            </a:r>
          </a:p>
          <a:p>
            <a:pPr marL="0" indent="0" algn="ctr">
              <a:buNone/>
            </a:pPr>
            <a:r>
              <a:rPr lang="en-US" b="1" u="sng" dirty="0">
                <a:ea typeface="+mn-lt"/>
                <a:cs typeface="+mn-lt"/>
              </a:rPr>
              <a:t>15 participants</a:t>
            </a:r>
          </a:p>
          <a:p>
            <a:pPr>
              <a:buFont typeface="Wingdings,Sans-Serif" panose="020B0602020104020603" pitchFamily="34" charset="0"/>
              <a:buChar char="v"/>
            </a:pPr>
            <a:r>
              <a:rPr lang="en-US" dirty="0"/>
              <a:t>SFFC Foundation pays (70%): (15 x $800) x 0.7 = </a:t>
            </a:r>
            <a:r>
              <a:rPr lang="en-US" b="1" dirty="0"/>
              <a:t>$8,400/term</a:t>
            </a:r>
            <a:endParaRPr lang="en-US" dirty="0">
              <a:ea typeface="+mn-lt"/>
              <a:cs typeface="+mn-lt"/>
            </a:endParaRPr>
          </a:p>
          <a:p>
            <a:pPr>
              <a:buFont typeface="Wingdings,Sans-Serif" panose="020B0602020104020603" pitchFamily="34" charset="0"/>
              <a:buChar char="v"/>
            </a:pPr>
            <a:r>
              <a:rPr lang="en-US" dirty="0"/>
              <a:t>Fundraised by your school (30%): (15 x $800) x 0.3 = </a:t>
            </a:r>
            <a:r>
              <a:rPr lang="en-US" b="1" dirty="0"/>
              <a:t>$3,600/term</a:t>
            </a:r>
            <a:endParaRPr lang="en-US" dirty="0">
              <a:ea typeface="+mn-lt"/>
              <a:cs typeface="+mn-lt"/>
            </a:endParaRPr>
          </a:p>
          <a:p>
            <a:pPr>
              <a:buFont typeface="Wingdings,Sans-Serif" panose="020B0602020104020603" pitchFamily="34" charset="0"/>
              <a:buChar char="v"/>
            </a:pPr>
            <a:r>
              <a:rPr lang="en-US" dirty="0"/>
              <a:t>Total amount of PFE scholarship per term: </a:t>
            </a:r>
            <a:r>
              <a:rPr lang="en-US" b="1" dirty="0"/>
              <a:t>$12,000</a:t>
            </a:r>
            <a:endParaRPr lang="en-US" dirty="0">
              <a:ea typeface="+mn-lt"/>
              <a:cs typeface="+mn-lt"/>
            </a:endParaRPr>
          </a:p>
          <a:p>
            <a:pPr>
              <a:buFont typeface="Wingdings,Sans-Serif" panose="020B0602020104020603" pitchFamily="34" charset="0"/>
              <a:buChar char="v"/>
            </a:pPr>
            <a:endParaRPr lang="en-US" b="1" dirty="0"/>
          </a:p>
          <a:p>
            <a:pPr>
              <a:buFont typeface="Wingdings,Sans-Serif" panose="020B0602020104020603" pitchFamily="34" charset="0"/>
              <a:buChar char="v"/>
            </a:pPr>
            <a:endParaRPr lang="en-US" b="1" dirty="0"/>
          </a:p>
          <a:p>
            <a:pPr marL="0" indent="0" algn="ctr">
              <a:buNone/>
            </a:pPr>
            <a:r>
              <a:rPr lang="en-US" sz="2800" b="1" i="1" dirty="0">
                <a:highlight>
                  <a:srgbClr val="FFFF00"/>
                </a:highlight>
              </a:rPr>
              <a:t>Students must complete 14 Qualifying Units </a:t>
            </a:r>
          </a:p>
          <a:p>
            <a:pPr marL="0" indent="0" algn="ctr">
              <a:buNone/>
            </a:pPr>
            <a:r>
              <a:rPr lang="en-US" sz="2800" b="1" i="1" dirty="0">
                <a:highlight>
                  <a:srgbClr val="FFFF00"/>
                </a:highlight>
              </a:rPr>
              <a:t>to receive PFE scholarship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64871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F2A8-658B-EB4E-9C79-35B52B3ED42A}"/>
              </a:ext>
            </a:extLst>
          </p:cNvPr>
          <p:cNvSpPr>
            <a:spLocks noGrp="1"/>
          </p:cNvSpPr>
          <p:nvPr>
            <p:ph type="title"/>
          </p:nvPr>
        </p:nvSpPr>
        <p:spPr>
          <a:xfrm>
            <a:off x="677334" y="609600"/>
            <a:ext cx="8596668" cy="1320800"/>
          </a:xfrm>
        </p:spPr>
        <p:txBody>
          <a:bodyPr anchor="t">
            <a:normAutofit/>
          </a:bodyPr>
          <a:lstStyle/>
          <a:p>
            <a:pPr algn="ctr"/>
            <a:r>
              <a:rPr lang="en-US" dirty="0"/>
              <a:t>                      Student Selection </a:t>
            </a:r>
          </a:p>
        </p:txBody>
      </p:sp>
      <p:sp>
        <p:nvSpPr>
          <p:cNvPr id="3" name="Content Placeholder 2">
            <a:extLst>
              <a:ext uri="{FF2B5EF4-FFF2-40B4-BE49-F238E27FC236}">
                <a16:creationId xmlns:a16="http://schemas.microsoft.com/office/drawing/2014/main" id="{CFEF89B2-45FB-D24C-9371-AE53F879F487}"/>
              </a:ext>
            </a:extLst>
          </p:cNvPr>
          <p:cNvSpPr>
            <a:spLocks noGrp="1"/>
          </p:cNvSpPr>
          <p:nvPr>
            <p:ph idx="1"/>
          </p:nvPr>
        </p:nvSpPr>
        <p:spPr>
          <a:xfrm>
            <a:off x="3879057" y="1456698"/>
            <a:ext cx="5937040" cy="4692886"/>
          </a:xfrm>
        </p:spPr>
        <p:txBody>
          <a:bodyPr vert="horz" lIns="45720" tIns="45720" rIns="45720" bIns="45720" rtlCol="0" anchor="t">
            <a:normAutofit/>
          </a:bodyPr>
          <a:lstStyle/>
          <a:p>
            <a:pPr marL="0" indent="0">
              <a:buNone/>
            </a:pPr>
            <a:endParaRPr lang="en-US" dirty="0"/>
          </a:p>
          <a:p>
            <a:pPr marL="342900" indent="-342900">
              <a:buFont typeface="Wingdings" panose="020B0602020104020603" pitchFamily="34" charset="0"/>
              <a:buChar char="v"/>
            </a:pPr>
            <a:r>
              <a:rPr lang="en-US" dirty="0"/>
              <a:t>Students and parents who are passionate about serving others.</a:t>
            </a:r>
          </a:p>
          <a:p>
            <a:pPr marL="342900" indent="-342900">
              <a:buFont typeface="Wingdings" panose="020B0602020104020603" pitchFamily="34" charset="0"/>
              <a:buChar char="v"/>
            </a:pPr>
            <a:r>
              <a:rPr lang="en-US" dirty="0"/>
              <a:t>Students who would benefit from a positive intergenerational connection.</a:t>
            </a:r>
          </a:p>
          <a:p>
            <a:pPr>
              <a:buFont typeface="Wingdings" panose="020B0602020104020603" pitchFamily="34" charset="0"/>
              <a:buChar char="v"/>
            </a:pPr>
            <a:r>
              <a:rPr lang="en-US" dirty="0"/>
              <a:t>Students/parents able to commit to consistent, weekly visits.</a:t>
            </a:r>
          </a:p>
          <a:p>
            <a:pPr>
              <a:buFont typeface="Wingdings" panose="020B0602020104020603" pitchFamily="34" charset="0"/>
              <a:buChar char="v"/>
            </a:pPr>
            <a:endParaRPr lang="en-US"/>
          </a:p>
          <a:p>
            <a:pPr>
              <a:buFont typeface="Wingdings" panose="020B0602020104020603" pitchFamily="34" charset="0"/>
              <a:buChar char="v"/>
            </a:pPr>
            <a:endParaRPr lang="en-US" dirty="0"/>
          </a:p>
          <a:p>
            <a:pPr marL="0" indent="0" algn="ctr">
              <a:buNone/>
            </a:pPr>
            <a:r>
              <a:rPr lang="en-US" sz="2000" b="1" dirty="0"/>
              <a:t>PFE is </a:t>
            </a:r>
            <a:r>
              <a:rPr lang="en-US" sz="2000" b="1" u="sng" dirty="0"/>
              <a:t>not</a:t>
            </a:r>
            <a:r>
              <a:rPr lang="en-US" sz="2000" b="1" dirty="0"/>
              <a:t> a financial needs-based program.</a:t>
            </a:r>
          </a:p>
          <a:p>
            <a:pPr marL="342900" indent="-342900">
              <a:buFont typeface="Wingdings" panose="020B0602020104020603" pitchFamily="34" charset="0"/>
              <a:buChar char="v"/>
            </a:pPr>
            <a:endParaRPr lang="en-US"/>
          </a:p>
          <a:p>
            <a:pPr marL="0" indent="0">
              <a:buNone/>
            </a:pPr>
            <a:endParaRPr lang="en-US" dirty="0"/>
          </a:p>
          <a:p>
            <a:endParaRPr lang="en-US"/>
          </a:p>
          <a:p>
            <a:pPr marL="0" indent="0">
              <a:buNone/>
            </a:pPr>
            <a:endParaRPr lang="en-US"/>
          </a:p>
        </p:txBody>
      </p:sp>
      <p:pic>
        <p:nvPicPr>
          <p:cNvPr id="10" name="Picture 11" descr="A person in a striped shirt&#10;&#10;Description generated with high confidence">
            <a:extLst>
              <a:ext uri="{FF2B5EF4-FFF2-40B4-BE49-F238E27FC236}">
                <a16:creationId xmlns:a16="http://schemas.microsoft.com/office/drawing/2014/main" id="{5A65515E-2A83-453A-9A8F-D9E40899CC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922" r="4" b="5362"/>
          <a:stretch/>
        </p:blipFill>
        <p:spPr>
          <a:xfrm>
            <a:off x="677334" y="1455440"/>
            <a:ext cx="2787410" cy="3477550"/>
          </a:xfrm>
          <a:prstGeom prst="rect">
            <a:avLst/>
          </a:prstGeom>
        </p:spPr>
      </p:pic>
    </p:spTree>
    <p:extLst>
      <p:ext uri="{BB962C8B-B14F-4D97-AF65-F5344CB8AC3E}">
        <p14:creationId xmlns:p14="http://schemas.microsoft.com/office/powerpoint/2010/main" val="51282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26CE-4DF5-7841-ABDD-ECDC4F756347}"/>
              </a:ext>
            </a:extLst>
          </p:cNvPr>
          <p:cNvSpPr>
            <a:spLocks noGrp="1"/>
          </p:cNvSpPr>
          <p:nvPr>
            <p:ph type="title"/>
          </p:nvPr>
        </p:nvSpPr>
        <p:spPr>
          <a:xfrm>
            <a:off x="677334" y="609600"/>
            <a:ext cx="8596668" cy="1320800"/>
          </a:xfrm>
        </p:spPr>
        <p:txBody>
          <a:bodyPr anchor="t">
            <a:normAutofit/>
          </a:bodyPr>
          <a:lstStyle/>
          <a:p>
            <a:r>
              <a:rPr lang="en-US"/>
              <a:t>Student/Parent Orientation</a:t>
            </a:r>
          </a:p>
        </p:txBody>
      </p:sp>
      <p:sp>
        <p:nvSpPr>
          <p:cNvPr id="3" name="Content Placeholder 2">
            <a:extLst>
              <a:ext uri="{FF2B5EF4-FFF2-40B4-BE49-F238E27FC236}">
                <a16:creationId xmlns:a16="http://schemas.microsoft.com/office/drawing/2014/main" id="{D380BFB4-D92A-5743-8371-AEDF2E9E0132}"/>
              </a:ext>
            </a:extLst>
          </p:cNvPr>
          <p:cNvSpPr>
            <a:spLocks noGrp="1"/>
          </p:cNvSpPr>
          <p:nvPr>
            <p:ph idx="1"/>
          </p:nvPr>
        </p:nvSpPr>
        <p:spPr>
          <a:xfrm>
            <a:off x="676691" y="1277419"/>
            <a:ext cx="8735279" cy="5114518"/>
          </a:xfrm>
        </p:spPr>
        <p:txBody>
          <a:bodyPr vert="horz" lIns="45720" tIns="45720" rIns="45720" bIns="45720" rtlCol="0" anchor="t">
            <a:noAutofit/>
          </a:bodyPr>
          <a:lstStyle/>
          <a:p>
            <a:pPr marL="0" indent="0">
              <a:lnSpc>
                <a:spcPct val="90000"/>
              </a:lnSpc>
              <a:buNone/>
            </a:pPr>
            <a:r>
              <a:rPr lang="en-US" b="1" dirty="0"/>
              <a:t>Student and parent MUST attend PFE orientation prior to visits beginning. </a:t>
            </a:r>
            <a:endParaRPr lang="en-US"/>
          </a:p>
          <a:p>
            <a:pPr marL="0" indent="0">
              <a:lnSpc>
                <a:spcPct val="90000"/>
              </a:lnSpc>
              <a:buNone/>
            </a:pPr>
            <a:r>
              <a:rPr lang="en-US" sz="1600" i="1" dirty="0"/>
              <a:t>         (even if they have participated in previous years)</a:t>
            </a:r>
            <a:endParaRPr lang="en-US"/>
          </a:p>
          <a:p>
            <a:pPr marL="0" indent="0">
              <a:lnSpc>
                <a:spcPct val="90000"/>
              </a:lnSpc>
              <a:buNone/>
            </a:pPr>
            <a:endParaRPr lang="en-US" sz="1600" i="1" dirty="0"/>
          </a:p>
          <a:p>
            <a:pPr marL="0" indent="0">
              <a:lnSpc>
                <a:spcPct val="90000"/>
              </a:lnSpc>
              <a:buNone/>
            </a:pPr>
            <a:r>
              <a:rPr lang="en-US" b="1" dirty="0"/>
              <a:t>Orientation:</a:t>
            </a:r>
          </a:p>
          <a:p>
            <a:pPr marL="285750" indent="-285750">
              <a:lnSpc>
                <a:spcPct val="90000"/>
              </a:lnSpc>
              <a:buFont typeface="Wingdings" panose="020B0602020104020603" pitchFamily="34" charset="0"/>
              <a:buChar char="v"/>
            </a:pPr>
            <a:r>
              <a:rPr lang="en-US" sz="1600" dirty="0"/>
              <a:t>Does not count as scholarship time and will not be paid.</a:t>
            </a:r>
          </a:p>
          <a:p>
            <a:pPr marL="285750" indent="-285750">
              <a:lnSpc>
                <a:spcPct val="90000"/>
              </a:lnSpc>
              <a:buFont typeface="Wingdings" panose="020B0602020104020603" pitchFamily="34" charset="0"/>
              <a:buChar char="v"/>
            </a:pPr>
            <a:r>
              <a:rPr lang="en-US" sz="1600" dirty="0"/>
              <a:t>Must explain:</a:t>
            </a:r>
          </a:p>
          <a:p>
            <a:pPr marL="447675" lvl="2">
              <a:lnSpc>
                <a:spcPct val="90000"/>
              </a:lnSpc>
            </a:pPr>
            <a:r>
              <a:rPr lang="en-US" sz="1600" dirty="0"/>
              <a:t>Expectations of students, including Qualifying Units</a:t>
            </a:r>
          </a:p>
          <a:p>
            <a:pPr marL="447675" lvl="2">
              <a:lnSpc>
                <a:spcPct val="90000"/>
              </a:lnSpc>
            </a:pPr>
            <a:r>
              <a:rPr lang="en-US" sz="1600" dirty="0"/>
              <a:t>The importance of choosing the correct mentor.</a:t>
            </a:r>
          </a:p>
          <a:p>
            <a:pPr marL="447675" lvl="2">
              <a:lnSpc>
                <a:spcPct val="90000"/>
              </a:lnSpc>
            </a:pPr>
            <a:r>
              <a:rPr lang="en-US" sz="1600" dirty="0"/>
              <a:t>The application and reflection processes.</a:t>
            </a:r>
          </a:p>
          <a:p>
            <a:pPr marL="447675" lvl="2">
              <a:lnSpc>
                <a:spcPct val="90000"/>
              </a:lnSpc>
            </a:pPr>
            <a:r>
              <a:rPr lang="en-US" sz="1600" dirty="0"/>
              <a:t>Eligibility/ineligibility for receiving scholarship </a:t>
            </a:r>
            <a:r>
              <a:rPr lang="en-US" sz="1600" i="1" dirty="0"/>
              <a:t>(all or nothing)</a:t>
            </a:r>
          </a:p>
          <a:p>
            <a:pPr marL="447675" lvl="2">
              <a:lnSpc>
                <a:spcPct val="90000"/>
              </a:lnSpc>
            </a:pPr>
            <a:endParaRPr lang="en-US" sz="1600" dirty="0"/>
          </a:p>
          <a:p>
            <a:pPr marL="0" indent="0">
              <a:lnSpc>
                <a:spcPct val="90000"/>
              </a:lnSpc>
              <a:buNone/>
            </a:pPr>
            <a:r>
              <a:rPr lang="en-US" sz="1600" dirty="0"/>
              <a:t>Best Practice: Have each student create their account on the reporting website </a:t>
            </a:r>
            <a:r>
              <a:rPr lang="en-US" sz="1600" u="sng" dirty="0"/>
              <a:t>during</a:t>
            </a:r>
            <a:r>
              <a:rPr lang="en-US" sz="1600" dirty="0"/>
              <a:t> orientation. </a:t>
            </a:r>
          </a:p>
          <a:p>
            <a:pPr marL="0" indent="0">
              <a:lnSpc>
                <a:spcPct val="90000"/>
              </a:lnSpc>
              <a:buNone/>
            </a:pPr>
            <a:endParaRPr lang="en-US" sz="1600">
              <a:ea typeface="+mn-lt"/>
              <a:cs typeface="+mn-lt"/>
            </a:endParaRPr>
          </a:p>
          <a:p>
            <a:pPr marL="0" indent="0">
              <a:lnSpc>
                <a:spcPct val="90000"/>
              </a:lnSpc>
              <a:buNone/>
            </a:pPr>
            <a:r>
              <a:rPr lang="en-US" sz="1600" dirty="0">
                <a:ea typeface="+mn-lt"/>
                <a:cs typeface="+mn-lt"/>
              </a:rPr>
              <a:t>   </a:t>
            </a:r>
            <a:endParaRPr lang="en-US" sz="1600">
              <a:highlight>
                <a:srgbClr val="FFFF00"/>
              </a:highlight>
              <a:ea typeface="+mn-lt"/>
              <a:cs typeface="+mn-lt"/>
            </a:endParaRPr>
          </a:p>
          <a:p>
            <a:pPr marL="0" indent="0">
              <a:lnSpc>
                <a:spcPct val="90000"/>
              </a:lnSpc>
              <a:buNone/>
            </a:pPr>
            <a:endParaRPr lang="en-US" sz="1200" dirty="0"/>
          </a:p>
          <a:p>
            <a:pPr>
              <a:lnSpc>
                <a:spcPct val="90000"/>
              </a:lnSpc>
            </a:pPr>
            <a:endParaRPr lang="en-US" sz="1100"/>
          </a:p>
        </p:txBody>
      </p:sp>
    </p:spTree>
    <p:extLst>
      <p:ext uri="{BB962C8B-B14F-4D97-AF65-F5344CB8AC3E}">
        <p14:creationId xmlns:p14="http://schemas.microsoft.com/office/powerpoint/2010/main" val="365574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DEC0-40BF-C842-A6A7-85793F778BFD}"/>
              </a:ext>
            </a:extLst>
          </p:cNvPr>
          <p:cNvSpPr>
            <a:spLocks noGrp="1"/>
          </p:cNvSpPr>
          <p:nvPr>
            <p:ph type="title"/>
          </p:nvPr>
        </p:nvSpPr>
        <p:spPr/>
        <p:txBody>
          <a:bodyPr/>
          <a:lstStyle/>
          <a:p>
            <a:pPr algn="ctr"/>
            <a:r>
              <a:rPr lang="en-US" dirty="0"/>
              <a:t>Student-Mentor Matches</a:t>
            </a:r>
          </a:p>
        </p:txBody>
      </p:sp>
      <p:sp>
        <p:nvSpPr>
          <p:cNvPr id="3" name="Content Placeholder 2">
            <a:extLst>
              <a:ext uri="{FF2B5EF4-FFF2-40B4-BE49-F238E27FC236}">
                <a16:creationId xmlns:a16="http://schemas.microsoft.com/office/drawing/2014/main" id="{D5D94EC1-906F-DB45-BE36-14471DD86411}"/>
              </a:ext>
            </a:extLst>
          </p:cNvPr>
          <p:cNvSpPr>
            <a:spLocks noGrp="1"/>
          </p:cNvSpPr>
          <p:nvPr>
            <p:ph idx="1"/>
          </p:nvPr>
        </p:nvSpPr>
        <p:spPr>
          <a:xfrm>
            <a:off x="682934" y="1262419"/>
            <a:ext cx="8481824" cy="5274403"/>
          </a:xfrm>
        </p:spPr>
        <p:txBody>
          <a:bodyPr vert="horz" lIns="45720" tIns="45720" rIns="45720" bIns="45720" rtlCol="0" anchor="t">
            <a:normAutofit/>
          </a:bodyPr>
          <a:lstStyle/>
          <a:p>
            <a:pPr marL="0" indent="0">
              <a:buNone/>
            </a:pPr>
            <a:r>
              <a:rPr lang="en-US" dirty="0"/>
              <a:t>PFE was designed to ease senior isolation. An appropriate mentor is a cognitively healthy, older adult (suggested: retirement age) or someone with a disability who could use company and/or light assistance around the home.</a:t>
            </a:r>
          </a:p>
          <a:p>
            <a:pPr marL="0" indent="0">
              <a:buNone/>
            </a:pPr>
            <a:r>
              <a:rPr lang="en-US" u="sng" dirty="0"/>
              <a:t>Choosing a Mentor:</a:t>
            </a:r>
          </a:p>
          <a:p>
            <a:pPr marL="0" indent="0">
              <a:buNone/>
            </a:pPr>
            <a:r>
              <a:rPr lang="en-US" sz="1800" dirty="0"/>
              <a:t>Families </a:t>
            </a:r>
            <a:r>
              <a:rPr lang="en-US" dirty="0"/>
              <a:t>can </a:t>
            </a:r>
            <a:r>
              <a:rPr lang="en-US" sz="1800" dirty="0"/>
              <a:t>choose their own mentors (1 for each </a:t>
            </a:r>
            <a:r>
              <a:rPr lang="en-US" dirty="0"/>
              <a:t>child) or you may provide a list of suggested mentors from your community. </a:t>
            </a:r>
          </a:p>
          <a:p>
            <a:pPr marL="0" indent="0">
              <a:buNone/>
            </a:pPr>
            <a:endParaRPr lang="en-US" dirty="0"/>
          </a:p>
          <a:p>
            <a:pPr marL="0" indent="0">
              <a:buNone/>
            </a:pPr>
            <a:r>
              <a:rPr lang="en-US" sz="1800" b="1" u="sng" dirty="0"/>
              <a:t>Non-negotiable </a:t>
            </a:r>
            <a:r>
              <a:rPr lang="en-US" b="1" u="sng" dirty="0"/>
              <a:t>criteria</a:t>
            </a:r>
            <a:r>
              <a:rPr lang="en-US" sz="1800" b="1" u="sng" dirty="0"/>
              <a:t>:</a:t>
            </a:r>
            <a:endParaRPr lang="en-US" b="1" u="sng" dirty="0"/>
          </a:p>
          <a:p>
            <a:pPr marL="285750" indent="-285750">
              <a:buFont typeface="Wingdings" panose="020B0602020104020603" pitchFamily="34" charset="0"/>
              <a:buChar char="v"/>
            </a:pPr>
            <a:r>
              <a:rPr lang="en-US" sz="1800" dirty="0"/>
              <a:t>No nursing home</a:t>
            </a:r>
            <a:r>
              <a:rPr lang="en-US" dirty="0"/>
              <a:t> residents</a:t>
            </a:r>
          </a:p>
          <a:p>
            <a:pPr marL="285750" indent="-285750">
              <a:buFont typeface="Wingdings" panose="020B0602020104020603" pitchFamily="34" charset="0"/>
              <a:buChar char="v"/>
            </a:pPr>
            <a:r>
              <a:rPr lang="en-US" sz="1800" dirty="0"/>
              <a:t>Cognitive health: A mentor must be able to form a relationship with a </a:t>
            </a:r>
            <a:r>
              <a:rPr lang="en-US" dirty="0"/>
              <a:t>student</a:t>
            </a:r>
            <a:r>
              <a:rPr lang="en-US" sz="1800" dirty="0"/>
              <a:t>. Individuals who are suffering from Alzheimer’s or Dementia are not eligible mentor candidates for PFE. </a:t>
            </a:r>
          </a:p>
          <a:p>
            <a:pPr marL="285750" indent="-285750">
              <a:buFont typeface="Wingdings" panose="020B0602020104020603" pitchFamily="34" charset="0"/>
              <a:buChar char="v"/>
            </a:pPr>
            <a:r>
              <a:rPr lang="en-US" dirty="0"/>
              <a:t>A</a:t>
            </a:r>
            <a:r>
              <a:rPr lang="en-US" sz="1800" dirty="0"/>
              <a:t> mentor must be able to commit to consistent, weekly visits.</a:t>
            </a:r>
          </a:p>
          <a:p>
            <a:pPr marL="285750" indent="-285750">
              <a:buFont typeface="Wingdings" panose="020B0602020104020603" pitchFamily="34" charset="0"/>
              <a:buChar char="v"/>
            </a:pPr>
            <a:r>
              <a:rPr lang="en-US" sz="1800" dirty="0"/>
              <a:t>Students may </a:t>
            </a:r>
            <a:r>
              <a:rPr lang="en-US" sz="1800" b="1" i="1" dirty="0"/>
              <a:t>not</a:t>
            </a:r>
            <a:r>
              <a:rPr lang="en-US" sz="1800" i="1" dirty="0"/>
              <a:t> </a:t>
            </a:r>
            <a:r>
              <a:rPr lang="en-US" sz="1800" dirty="0"/>
              <a:t>be matched with a relative by any degree. </a:t>
            </a:r>
          </a:p>
          <a:p>
            <a:endParaRPr lang="en-US" dirty="0"/>
          </a:p>
        </p:txBody>
      </p:sp>
    </p:spTree>
    <p:extLst>
      <p:ext uri="{BB962C8B-B14F-4D97-AF65-F5344CB8AC3E}">
        <p14:creationId xmlns:p14="http://schemas.microsoft.com/office/powerpoint/2010/main" val="285712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wooden table&#10;&#10;Description generated with high confidence">
            <a:extLst>
              <a:ext uri="{FF2B5EF4-FFF2-40B4-BE49-F238E27FC236}">
                <a16:creationId xmlns:a16="http://schemas.microsoft.com/office/drawing/2014/main" id="{0002DCAF-FC62-4630-9F1B-1DED73C521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71579" y="2324021"/>
            <a:ext cx="3639961" cy="2430652"/>
          </a:xfrm>
          <a:prstGeom prst="ellipse">
            <a:avLst/>
          </a:prstGeom>
          <a:ln>
            <a:noFill/>
          </a:ln>
          <a:effectLst>
            <a:softEdge rad="112500"/>
          </a:effectLst>
        </p:spPr>
      </p:pic>
      <p:sp>
        <p:nvSpPr>
          <p:cNvPr id="2" name="Title 1">
            <a:extLst>
              <a:ext uri="{FF2B5EF4-FFF2-40B4-BE49-F238E27FC236}">
                <a16:creationId xmlns:a16="http://schemas.microsoft.com/office/drawing/2014/main" id="{033D9E78-A5D3-8C48-A607-BC22DA7D2068}"/>
              </a:ext>
            </a:extLst>
          </p:cNvPr>
          <p:cNvSpPr>
            <a:spLocks noGrp="1"/>
          </p:cNvSpPr>
          <p:nvPr>
            <p:ph type="title"/>
          </p:nvPr>
        </p:nvSpPr>
        <p:spPr/>
        <p:txBody>
          <a:bodyPr/>
          <a:lstStyle/>
          <a:p>
            <a:r>
              <a:rPr lang="en-US" dirty="0"/>
              <a:t>Mentor Orientation</a:t>
            </a:r>
          </a:p>
        </p:txBody>
      </p:sp>
      <p:sp>
        <p:nvSpPr>
          <p:cNvPr id="3" name="Content Placeholder 2">
            <a:extLst>
              <a:ext uri="{FF2B5EF4-FFF2-40B4-BE49-F238E27FC236}">
                <a16:creationId xmlns:a16="http://schemas.microsoft.com/office/drawing/2014/main" id="{EAF7E175-CD38-AD46-947A-E8D301C4EE0B}"/>
              </a:ext>
            </a:extLst>
          </p:cNvPr>
          <p:cNvSpPr>
            <a:spLocks noGrp="1"/>
          </p:cNvSpPr>
          <p:nvPr>
            <p:ph idx="1"/>
          </p:nvPr>
        </p:nvSpPr>
        <p:spPr>
          <a:xfrm>
            <a:off x="635938" y="1362021"/>
            <a:ext cx="6039917" cy="5292395"/>
          </a:xfrm>
        </p:spPr>
        <p:txBody>
          <a:bodyPr vert="horz" lIns="45720" tIns="45720" rIns="45720" bIns="45720" rtlCol="0" anchor="t">
            <a:normAutofit/>
          </a:bodyPr>
          <a:lstStyle/>
          <a:p>
            <a:pPr marL="0" indent="0">
              <a:buNone/>
            </a:pPr>
            <a:r>
              <a:rPr lang="en-US" dirty="0"/>
              <a:t>Your</a:t>
            </a:r>
            <a:r>
              <a:rPr lang="en-US" sz="1800" dirty="0"/>
              <a:t> </a:t>
            </a:r>
            <a:r>
              <a:rPr lang="en-US" b="1" u="sng" dirty="0"/>
              <a:t>Mentor</a:t>
            </a:r>
            <a:r>
              <a:rPr lang="en-US" sz="1800" b="1" u="sng" dirty="0"/>
              <a:t> </a:t>
            </a:r>
            <a:r>
              <a:rPr lang="en-US" b="1" u="sng" dirty="0"/>
              <a:t>Liaison</a:t>
            </a:r>
            <a:r>
              <a:rPr lang="en-US" sz="1800" b="1" u="sng" dirty="0"/>
              <a:t> </a:t>
            </a:r>
            <a:r>
              <a:rPr lang="en-US" dirty="0"/>
              <a:t>is</a:t>
            </a:r>
            <a:r>
              <a:rPr lang="en-US" sz="1800" dirty="0"/>
              <a:t> required to contact each mentor at the beginning of the year </a:t>
            </a:r>
            <a:r>
              <a:rPr lang="en-US" sz="1800" b="1" i="1" dirty="0"/>
              <a:t>before</a:t>
            </a:r>
            <a:r>
              <a:rPr lang="en-US" sz="1800" i="1" dirty="0"/>
              <a:t> </a:t>
            </a:r>
            <a:r>
              <a:rPr lang="en-US" sz="1800" dirty="0"/>
              <a:t>students start visiting. </a:t>
            </a:r>
          </a:p>
          <a:p>
            <a:pPr marL="0" indent="0">
              <a:buNone/>
            </a:pPr>
            <a:endParaRPr lang="en-US" dirty="0"/>
          </a:p>
          <a:p>
            <a:pPr marL="0" indent="0">
              <a:buNone/>
            </a:pPr>
            <a:r>
              <a:rPr lang="en-US" dirty="0"/>
              <a:t>Mentor Orientation conversation to include:</a:t>
            </a:r>
            <a:endParaRPr lang="en-US" sz="1800" dirty="0"/>
          </a:p>
          <a:p>
            <a:pPr marL="285750" indent="-285750">
              <a:buFont typeface="Wingdings" panose="020B0602020104020603" pitchFamily="34" charset="0"/>
              <a:buChar char="v"/>
            </a:pPr>
            <a:r>
              <a:rPr lang="en-US" sz="1800" dirty="0"/>
              <a:t>Program goals</a:t>
            </a:r>
            <a:endParaRPr lang="en-US" dirty="0"/>
          </a:p>
          <a:p>
            <a:pPr marL="285750" indent="-285750">
              <a:buFont typeface="Wingdings" panose="020B0602020104020603" pitchFamily="34" charset="0"/>
              <a:buChar char="v"/>
            </a:pPr>
            <a:r>
              <a:rPr lang="en-US" sz="1800" dirty="0"/>
              <a:t>Program expectations (consistency of visits, appropriate activities, the mentor’s role, etc.)</a:t>
            </a:r>
          </a:p>
          <a:p>
            <a:pPr marL="285750" indent="-285750">
              <a:buFont typeface="Wingdings" panose="020B0602020104020603" pitchFamily="34" charset="0"/>
              <a:buChar char="v"/>
            </a:pPr>
            <a:r>
              <a:rPr lang="en-US" sz="1800" dirty="0"/>
              <a:t>What the visits should/might look like</a:t>
            </a:r>
          </a:p>
          <a:p>
            <a:pPr marL="285750" indent="-285750">
              <a:buFont typeface="Wingdings" panose="020B0602020104020603" pitchFamily="34" charset="0"/>
              <a:buChar char="v"/>
            </a:pPr>
            <a:r>
              <a:rPr lang="en-US" sz="1800" dirty="0"/>
              <a:t>Suggested activities</a:t>
            </a:r>
          </a:p>
          <a:p>
            <a:pPr marL="285750" indent="-285750">
              <a:buFont typeface="Wingdings" panose="020B0602020104020603" pitchFamily="34" charset="0"/>
              <a:buChar char="v"/>
            </a:pPr>
            <a:r>
              <a:rPr lang="en-US" sz="1800" dirty="0"/>
              <a:t>Contact information for the Mentor Liaison</a:t>
            </a:r>
            <a:endParaRPr lang="en-US" dirty="0"/>
          </a:p>
          <a:p>
            <a:pPr marL="0" indent="0">
              <a:buNone/>
            </a:pPr>
            <a:endParaRPr lang="en-US" dirty="0"/>
          </a:p>
          <a:p>
            <a:pPr marL="0" indent="0">
              <a:buNone/>
            </a:pPr>
            <a:endParaRPr lang="en-US" sz="1800" dirty="0">
              <a:solidFill>
                <a:schemeClr val="accent1"/>
              </a:solidFill>
            </a:endParaRPr>
          </a:p>
        </p:txBody>
      </p:sp>
    </p:spTree>
    <p:extLst>
      <p:ext uri="{BB962C8B-B14F-4D97-AF65-F5344CB8AC3E}">
        <p14:creationId xmlns:p14="http://schemas.microsoft.com/office/powerpoint/2010/main" val="20030232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18" ma:contentTypeDescription="Create a new document." ma:contentTypeScope="" ma:versionID="19f55891f9afd1cbd9f8b5cb2ee35ccb">
  <xsd:schema xmlns:xsd="http://www.w3.org/2001/XMLSchema" xmlns:xs="http://www.w3.org/2001/XMLSchema" xmlns:p="http://schemas.microsoft.com/office/2006/metadata/properties" xmlns:ns1="http://schemas.microsoft.com/sharepoint/v3" xmlns:ns2="f7474c18-0a34-4eb6-b79e-8bbddf8a6318" xmlns:ns3="a59198b6-37f8-401c-b3ab-b6c9c93ca088" targetNamespace="http://schemas.microsoft.com/office/2006/metadata/properties" ma:root="true" ma:fieldsID="f392569b89fdb200abfb001c7c0b50fd" ns1:_="" ns2:_="" ns3:_="">
    <xsd:import namespace="http://schemas.microsoft.com/sharepoint/v3"/>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0e3ca6-57c6-4d0c-8320-ecad3a5025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e3f90d-ad19-44a4-8670-305b3fe28ddc}" ma:internalName="TaxCatchAll" ma:showField="CatchAllData" ma:web="a59198b6-37f8-401c-b3ab-b6c9c93ca0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59198b6-37f8-401c-b3ab-b6c9c93ca088">
      <UserInfo>
        <DisplayName>Jackie Downs</DisplayName>
        <AccountId>13</AccountId>
        <AccountType/>
      </UserInfo>
    </SharedWithUsers>
    <lcf76f155ced4ddcb4097134ff3c332f xmlns="f7474c18-0a34-4eb6-b79e-8bbddf8a6318">
      <Terms xmlns="http://schemas.microsoft.com/office/infopath/2007/PartnerControls"/>
    </lcf76f155ced4ddcb4097134ff3c332f>
    <TaxCatchAll xmlns="a59198b6-37f8-401c-b3ab-b6c9c93ca088"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D42D0C1-11FC-43F2-A9D3-0C0D626CD607}">
  <ds:schemaRefs>
    <ds:schemaRef ds:uri="http://schemas.microsoft.com/sharepoint/v3/contenttype/forms"/>
  </ds:schemaRefs>
</ds:datastoreItem>
</file>

<file path=customXml/itemProps2.xml><?xml version="1.0" encoding="utf-8"?>
<ds:datastoreItem xmlns:ds="http://schemas.openxmlformats.org/officeDocument/2006/customXml" ds:itemID="{EFE9FA0D-1A03-4198-8721-316C98866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474c18-0a34-4eb6-b79e-8bbddf8a6318"/>
    <ds:schemaRef ds:uri="a59198b6-37f8-401c-b3ab-b6c9c93ca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EF4B2F-008E-4FA7-90F7-B95844D537B6}">
  <ds:schemaRefs>
    <ds:schemaRef ds:uri="a59198b6-37f8-401c-b3ab-b6c9c93ca088"/>
    <ds:schemaRef ds:uri="http://schemas.openxmlformats.org/package/2006/metadata/core-properties"/>
    <ds:schemaRef ds:uri="http://schemas.microsoft.com/office/2006/documentManagement/types"/>
    <ds:schemaRef ds:uri="http://purl.org/dc/dcmitype/"/>
    <ds:schemaRef ds:uri="f7474c18-0a34-4eb6-b79e-8bbddf8a6318"/>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TotalTime>
  <Words>1262</Words>
  <Application>Microsoft Office PowerPoint</Application>
  <PresentationFormat>Widescreen</PresentationFormat>
  <Paragraphs>169</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Facet</vt:lpstr>
      <vt:lpstr>Badge</vt:lpstr>
      <vt:lpstr>Coordinator (Grades 9-12)</vt:lpstr>
      <vt:lpstr>SFFC Foundation</vt:lpstr>
      <vt:lpstr>Coordinator Job Description</vt:lpstr>
      <vt:lpstr>Fall Term Visits: Aug. 13- Dec. 31 (14 QU’s)  Scholarships processed:  January 4. all reflections must be dispositioned by midnight, January 2      Spring Term Visits: Jan. 1- May 13 (14 QU’s)  Scholarships processed: May 16 all reflections must be dispositioned by midnight, May 14 </vt:lpstr>
      <vt:lpstr>How many students can participate?</vt:lpstr>
      <vt:lpstr>                      Student Selection </vt:lpstr>
      <vt:lpstr>Student/Parent Orientation</vt:lpstr>
      <vt:lpstr>Student-Mentor Matches</vt:lpstr>
      <vt:lpstr>Mentor Orientation</vt:lpstr>
      <vt:lpstr>Qualifying Unit</vt:lpstr>
      <vt:lpstr>Reflections</vt:lpstr>
      <vt:lpstr>Unacceptable Activities</vt:lpstr>
      <vt:lpstr>Scholarship Payments</vt:lpstr>
      <vt:lpstr>Scholarship Allocation</vt:lpstr>
      <vt:lpstr>Support for Students, Parents &amp; Mentors</vt:lpstr>
      <vt:lpstr> Surveys</vt:lpstr>
      <vt:lpstr>Safety</vt:lpstr>
      <vt:lpstr>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Jackson</dc:creator>
  <cp:lastModifiedBy>Jackie Downs</cp:lastModifiedBy>
  <cp:revision>556</cp:revision>
  <cp:lastPrinted>2020-03-11T15:41:52Z</cp:lastPrinted>
  <dcterms:created xsi:type="dcterms:W3CDTF">2020-03-10T15:37:44Z</dcterms:created>
  <dcterms:modified xsi:type="dcterms:W3CDTF">2023-07-09T16:26:51Z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SIP_Label_9c700311-1b20-487f-9129-30717d50ca8e_Enabled">
    <vt:lpwstr>True</vt:lpwstr>
  </property>
  <property fmtid="{D5CDD505-2E9C-101B-9397-08002B2CF9AE}" pid="4" name="MSIP_Label_9c700311-1b20-487f-9129-30717d50ca8e_SiteId">
    <vt:lpwstr>76e3921f-489b-4b7e-9547-9ea297add9b5</vt:lpwstr>
  </property>
  <property fmtid="{D5CDD505-2E9C-101B-9397-08002B2CF9AE}" pid="5" name="MSIP_Label_9c700311-1b20-487f-9129-30717d50ca8e_Owner">
    <vt:lpwstr>rebecca.lawrence@willistowerswatson.com</vt:lpwstr>
  </property>
  <property fmtid="{D5CDD505-2E9C-101B-9397-08002B2CF9AE}" pid="6" name="MSIP_Label_9c700311-1b20-487f-9129-30717d50ca8e_SetDate">
    <vt:lpwstr>2020-05-06T23:46:44.0209250Z</vt:lpwstr>
  </property>
  <property fmtid="{D5CDD505-2E9C-101B-9397-08002B2CF9AE}" pid="7" name="MSIP_Label_9c700311-1b20-487f-9129-30717d50ca8e_Name">
    <vt:lpwstr>Confidential</vt:lpwstr>
  </property>
  <property fmtid="{D5CDD505-2E9C-101B-9397-08002B2CF9AE}" pid="8" name="MSIP_Label_9c700311-1b20-487f-9129-30717d50ca8e_Application">
    <vt:lpwstr>Microsoft Azure Information Protection</vt:lpwstr>
  </property>
  <property fmtid="{D5CDD505-2E9C-101B-9397-08002B2CF9AE}" pid="9" name="MSIP_Label_9c700311-1b20-487f-9129-30717d50ca8e_ActionId">
    <vt:lpwstr>29b468ef-6d00-400f-bad8-75dbee1113da</vt:lpwstr>
  </property>
  <property fmtid="{D5CDD505-2E9C-101B-9397-08002B2CF9AE}" pid="10" name="MSIP_Label_9c700311-1b20-487f-9129-30717d50ca8e_Extended_MSFT_Method">
    <vt:lpwstr>Automatic</vt:lpwstr>
  </property>
  <property fmtid="{D5CDD505-2E9C-101B-9397-08002B2CF9AE}" pid="11" name="MSIP_Label_d347b247-e90e-43a3-9d7b-004f14ae6873_Enabled">
    <vt:lpwstr>True</vt:lpwstr>
  </property>
  <property fmtid="{D5CDD505-2E9C-101B-9397-08002B2CF9AE}" pid="12" name="MSIP_Label_d347b247-e90e-43a3-9d7b-004f14ae6873_SiteId">
    <vt:lpwstr>76e3921f-489b-4b7e-9547-9ea297add9b5</vt:lpwstr>
  </property>
  <property fmtid="{D5CDD505-2E9C-101B-9397-08002B2CF9AE}" pid="13" name="MSIP_Label_d347b247-e90e-43a3-9d7b-004f14ae6873_Owner">
    <vt:lpwstr>rebecca.lawrence@willistowerswatson.com</vt:lpwstr>
  </property>
  <property fmtid="{D5CDD505-2E9C-101B-9397-08002B2CF9AE}" pid="14" name="MSIP_Label_d347b247-e90e-43a3-9d7b-004f14ae6873_SetDate">
    <vt:lpwstr>2020-05-06T23:46:44.0209250Z</vt:lpwstr>
  </property>
  <property fmtid="{D5CDD505-2E9C-101B-9397-08002B2CF9AE}" pid="15" name="MSIP_Label_d347b247-e90e-43a3-9d7b-004f14ae6873_Name">
    <vt:lpwstr>Anyone (No Protection)</vt:lpwstr>
  </property>
  <property fmtid="{D5CDD505-2E9C-101B-9397-08002B2CF9AE}" pid="16" name="MSIP_Label_d347b247-e90e-43a3-9d7b-004f14ae6873_Application">
    <vt:lpwstr>Microsoft Azure Information Protection</vt:lpwstr>
  </property>
  <property fmtid="{D5CDD505-2E9C-101B-9397-08002B2CF9AE}" pid="17" name="MSIP_Label_d347b247-e90e-43a3-9d7b-004f14ae6873_ActionId">
    <vt:lpwstr>29b468ef-6d00-400f-bad8-75dbee1113da</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y fmtid="{D5CDD505-2E9C-101B-9397-08002B2CF9AE}" pid="21" name="MediaServiceImageTags">
    <vt:lpwstr/>
  </property>
</Properties>
</file>